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1" r:id="rId1"/>
  </p:sldMasterIdLst>
  <p:notesMasterIdLst>
    <p:notesMasterId r:id="rId4"/>
  </p:notesMasterIdLst>
  <p:sldIdLst>
    <p:sldId id="256" r:id="rId2"/>
    <p:sldId id="257" r:id="rId3"/>
  </p:sldIdLst>
  <p:sldSz cx="6858000" cy="9906000" type="A4"/>
  <p:notesSz cx="6807200" cy="99393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8FEB8"/>
    <a:srgbClr val="584300"/>
    <a:srgbClr val="D1FEB8"/>
    <a:srgbClr val="FF9933"/>
    <a:srgbClr val="ECF3FA"/>
    <a:srgbClr val="DAA600"/>
    <a:srgbClr val="FFE9A3"/>
    <a:srgbClr val="ED7C2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584" y="163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 bwMode="auto">
          <a:xfrm>
            <a:off x="3856038" y="0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F20FE4B-8454-4D78-8B60-F3D8F9195DE4}" type="datetimeFigureOut">
              <a:rPr lang="ja-JP" altLang="en-US"/>
              <a:pPr>
                <a:defRPr/>
              </a:pPr>
              <a:t>2022/9/28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251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5" tIns="45693" rIns="91385" bIns="45693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 bwMode="auto">
          <a:xfrm>
            <a:off x="681038" y="4783138"/>
            <a:ext cx="5445125" cy="391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 bwMode="auto">
          <a:xfrm>
            <a:off x="0" y="9440863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 bwMode="auto">
          <a:xfrm>
            <a:off x="3856038" y="9440863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BB1BDE8-40E0-4D62-B6FA-28B9D86EB8C5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cs typeface="游ゴシック"/>
            </a:endParaRPr>
          </a:p>
        </p:txBody>
      </p:sp>
      <p:sp>
        <p:nvSpPr>
          <p:cNvPr id="15363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34396-2608-4577-B301-349E45525486}" type="slidenum">
              <a:rPr lang="ja-JP" altLang="en-US">
                <a:cs typeface="游ゴシック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ja-JP">
              <a:cs typeface="游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797050" y="5097463"/>
            <a:ext cx="42148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7240" y="1158877"/>
            <a:ext cx="4213886" cy="3670956"/>
          </a:xfrm>
        </p:spPr>
        <p:txBody>
          <a:bodyPr bIns="0" anchor="b"/>
          <a:lstStyle>
            <a:lvl1pPr algn="l">
              <a:defRPr sz="405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7240" y="5100630"/>
            <a:ext cx="4213886" cy="1412119"/>
          </a:xfrm>
        </p:spPr>
        <p:txBody>
          <a:bodyPr tIns="91440" bIns="91440"/>
          <a:lstStyle>
            <a:lvl1pPr marL="0" indent="0" algn="l">
              <a:buNone/>
              <a:defRPr sz="1200" b="0" cap="all" baseline="0">
                <a:solidFill>
                  <a:schemeClr val="tx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084FD-453B-4AB4-8852-1B36463C193D}" type="datetimeFigureOut">
              <a:rPr lang="ja-JP" altLang="en-US"/>
              <a:pPr>
                <a:defRPr/>
              </a:pPr>
              <a:t>2022/9/28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97050" y="476250"/>
            <a:ext cx="2314575" cy="4460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6325" y="1154113"/>
            <a:ext cx="601663" cy="727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3B2C0-C0CE-43F5-9332-2868787B83E5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2"/>
          <p:cNvCxnSpPr/>
          <p:nvPr/>
        </p:nvCxnSpPr>
        <p:spPr>
          <a:xfrm>
            <a:off x="1082675" y="2668588"/>
            <a:ext cx="492918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3EDA8-A00D-4E11-84D6-83A18C094724}" type="datetimeFigureOut">
              <a:rPr lang="ja-JP" altLang="en-US"/>
              <a:pPr>
                <a:defRPr/>
              </a:pPr>
              <a:t>2022/9/28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75C07-8591-4873-A5F2-BC9DFCA58AE9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5187950" y="1154113"/>
            <a:ext cx="0" cy="673100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88522" y="1154074"/>
            <a:ext cx="827270" cy="673095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2619" y="1154074"/>
            <a:ext cx="3975821" cy="673095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4ABDB-5711-430A-B84D-3A3D5CBD3B9D}" type="datetimeFigureOut">
              <a:rPr lang="ja-JP" altLang="en-US"/>
              <a:pPr>
                <a:defRPr/>
              </a:pPr>
              <a:t>2022/9/28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98D36-5F18-4D6E-AB34-DDBE55F97AE3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2"/>
          <p:cNvCxnSpPr/>
          <p:nvPr/>
        </p:nvCxnSpPr>
        <p:spPr>
          <a:xfrm>
            <a:off x="1082675" y="2668588"/>
            <a:ext cx="492918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E49D6-AEB9-4C55-A68A-78F5A19803AC}" type="datetimeFigureOut">
              <a:rPr lang="ja-JP" altLang="en-US"/>
              <a:pPr>
                <a:defRPr/>
              </a:pPr>
              <a:t>2022/9/28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CE995-F190-42B3-B827-F9B97891BF7A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082675" y="5495925"/>
            <a:ext cx="421322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618" y="2536632"/>
            <a:ext cx="4212752" cy="2727039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2619" y="5497839"/>
            <a:ext cx="4212752" cy="1463120"/>
          </a:xfrm>
        </p:spPr>
        <p:txBody>
          <a:bodyPr tIns="91440"/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D4968-AD66-4F5F-9E1C-5F74F4048170}" type="datetimeFigureOut">
              <a:rPr lang="ja-JP" altLang="en-US"/>
              <a:pPr>
                <a:defRPr/>
              </a:pPr>
              <a:t>2022/9/28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AB03E-AE99-436B-9CD5-768C4B09393B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32"/>
          <p:cNvCxnSpPr/>
          <p:nvPr/>
        </p:nvCxnSpPr>
        <p:spPr>
          <a:xfrm>
            <a:off x="1082675" y="2668588"/>
            <a:ext cx="492918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619" y="1162620"/>
            <a:ext cx="4928507" cy="153010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2618" y="2909019"/>
            <a:ext cx="2344403" cy="49653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6887" y="2909019"/>
            <a:ext cx="2344239" cy="49653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CFC80-716C-4311-8FDD-DE00E1D8EB06}" type="datetimeFigureOut">
              <a:rPr lang="ja-JP" altLang="en-US"/>
              <a:pPr>
                <a:defRPr/>
              </a:pPr>
              <a:t>2022/9/28</a:t>
            </a:fld>
            <a:endParaRPr lang="ja-JP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283FD-4906-4CFC-BE7C-259BBBD17B16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35"/>
          <p:cNvCxnSpPr/>
          <p:nvPr/>
        </p:nvCxnSpPr>
        <p:spPr>
          <a:xfrm>
            <a:off x="1082675" y="2668588"/>
            <a:ext cx="492918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618" y="1161571"/>
            <a:ext cx="4928508" cy="152579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2618" y="2917129"/>
            <a:ext cx="2344325" cy="115836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618" y="4079502"/>
            <a:ext cx="2344325" cy="381977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66887" y="2922118"/>
            <a:ext cx="2344239" cy="115878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66887" y="4075488"/>
            <a:ext cx="2344239" cy="380953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6259E-5637-414A-B602-444D98875C8A}" type="datetimeFigureOut">
              <a:rPr lang="ja-JP" altLang="en-US"/>
              <a:pPr>
                <a:defRPr/>
              </a:pPr>
              <a:t>2022/9/28</a:t>
            </a:fld>
            <a:endParaRPr lang="ja-JP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17E3E-7CE7-4ABF-A24A-625B9E1B5A6C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31"/>
          <p:cNvCxnSpPr/>
          <p:nvPr/>
        </p:nvCxnSpPr>
        <p:spPr>
          <a:xfrm>
            <a:off x="1082675" y="2668588"/>
            <a:ext cx="492918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9C53A-9A24-42C1-A5B7-209C80802775}" type="datetimeFigureOut">
              <a:rPr lang="ja-JP" altLang="en-US"/>
              <a:pPr>
                <a:defRPr/>
              </a:pPr>
              <a:t>2022/9/28</a:t>
            </a:fld>
            <a:endParaRPr lang="ja-JP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5AAA5-C059-4778-8529-DAF9D71D4200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34803-6696-4970-9686-51D800D707DF}" type="datetimeFigureOut">
              <a:rPr lang="ja-JP" altLang="en-US"/>
              <a:pPr>
                <a:defRPr/>
              </a:pPr>
              <a:t>2022/9/28</a:t>
            </a:fld>
            <a:endParaRPr lang="ja-JP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0FC3E-2233-48A0-928C-7AD0FFC634A8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6"/>
          <p:cNvCxnSpPr/>
          <p:nvPr/>
        </p:nvCxnSpPr>
        <p:spPr>
          <a:xfrm>
            <a:off x="1081088" y="4630738"/>
            <a:ext cx="181768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281" y="1154073"/>
            <a:ext cx="1819463" cy="3245836"/>
          </a:xfrm>
        </p:spPr>
        <p:txBody>
          <a:bodyPr anchor="b"/>
          <a:lstStyle>
            <a:lvl1pPr algn="l">
              <a:defRPr sz="1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9992" y="1154074"/>
            <a:ext cx="2871134" cy="6729415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9282" y="4630156"/>
            <a:ext cx="1820527" cy="3247373"/>
          </a:xfrm>
        </p:spPr>
        <p:txBody>
          <a:bodyPr/>
          <a:lstStyle>
            <a:lvl1pPr marL="0" indent="0" algn="l">
              <a:buNone/>
              <a:defRPr sz="12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87947-F9DD-4402-B02F-EC7C2DE554C5}" type="datetimeFigureOut">
              <a:rPr lang="ja-JP" altLang="en-US"/>
              <a:pPr>
                <a:defRPr/>
              </a:pPr>
              <a:t>2022/9/28</a:t>
            </a:fld>
            <a:endParaRPr lang="ja-JP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9BAE9-0C2F-4482-9991-1257654CA38C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3748088" y="696913"/>
            <a:ext cx="2632075" cy="7437437"/>
            <a:chOff x="6852919" y="583365"/>
            <a:chExt cx="4681849" cy="5181928"/>
          </a:xfrm>
        </p:grpSpPr>
        <p:sp>
          <p:nvSpPr>
            <p:cNvPr id="6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cxnSp>
        <p:nvCxnSpPr>
          <p:cNvPr id="8" name="Straight Connector 30"/>
          <p:cNvCxnSpPr/>
          <p:nvPr/>
        </p:nvCxnSpPr>
        <p:spPr>
          <a:xfrm>
            <a:off x="1081088" y="4540250"/>
            <a:ext cx="24320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112" y="1631519"/>
            <a:ext cx="2433701" cy="2644177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30096" y="1621452"/>
            <a:ext cx="1676249" cy="5584695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2619" y="4544211"/>
            <a:ext cx="2430215" cy="2894294"/>
          </a:xfrm>
        </p:spPr>
        <p:txBody>
          <a:bodyPr/>
          <a:lstStyle>
            <a:lvl1pPr marL="0" indent="0" algn="l">
              <a:buNone/>
              <a:defRPr sz="13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1077913" y="7900988"/>
            <a:ext cx="2438400" cy="461962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5967252E-3FA0-4C65-BB46-55DE5975555D}" type="datetimeFigureOut">
              <a:rPr lang="ja-JP" altLang="en-US"/>
              <a:pPr>
                <a:defRPr/>
              </a:pPr>
              <a:t>2022/9/28</a:t>
            </a:fld>
            <a:endParaRPr lang="ja-JP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7913" y="460375"/>
            <a:ext cx="2438400" cy="4635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849DC-9502-478A-9D87-DFD7D0F8CC97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911475"/>
            <a:ext cx="6858000" cy="58928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7" name="Picture 11"/>
          <p:cNvPicPr>
            <a:picLocks noChangeAspect="1"/>
          </p:cNvPicPr>
          <p:nvPr/>
        </p:nvPicPr>
        <p:blipFill>
          <a:blip r:embed="rId13"/>
          <a:srcRect l="12500" t="1538" r="12500" b="-1538"/>
          <a:stretch>
            <a:fillRect/>
          </a:stretch>
        </p:blipFill>
        <p:spPr bwMode="auto">
          <a:xfrm>
            <a:off x="0" y="8804275"/>
            <a:ext cx="685800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0" y="8812213"/>
            <a:ext cx="685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2675" y="1162050"/>
            <a:ext cx="4929188" cy="15160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82675" y="2911475"/>
            <a:ext cx="4929188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35450" y="477838"/>
            <a:ext cx="1776413" cy="446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7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458A1DC-A2B9-4911-973B-A4EA50DA3AC3}" type="datetimeFigureOut">
              <a:rPr lang="ja-JP" altLang="en-US"/>
              <a:pPr>
                <a:defRPr/>
              </a:pPr>
              <a:t>2022/9/28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2675" y="476250"/>
            <a:ext cx="3025775" cy="446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5125" y="1154113"/>
            <a:ext cx="596900" cy="72707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2100"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B690672-0964-49E5-A3D2-FFD84526AAB1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2" r:id="rId7"/>
    <p:sldLayoutId id="2147484049" r:id="rId8"/>
    <p:sldLayoutId id="2147484050" r:id="rId9"/>
    <p:sldLayoutId id="2147484051" r:id="rId10"/>
    <p:sldLayoutId id="2147484052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4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Gill Sans MT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Gill Sans MT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Gill Sans MT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Gill Sans MT" pitchFamily="34" charset="0"/>
        </a:defRPr>
      </a:lvl5pPr>
      <a:lvl6pPr marL="4572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Gill Sans MT" pitchFamily="34" charset="0"/>
        </a:defRPr>
      </a:lvl6pPr>
      <a:lvl7pPr marL="9144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Gill Sans MT" pitchFamily="34" charset="0"/>
        </a:defRPr>
      </a:lvl7pPr>
      <a:lvl8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Gill Sans MT" pitchFamily="34" charset="0"/>
        </a:defRPr>
      </a:lvl8pPr>
      <a:lvl9pPr marL="1828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Gill Sans MT" pitchFamily="34" charset="0"/>
        </a:defRPr>
      </a:lvl9pPr>
    </p:titleStyle>
    <p:bodyStyle>
      <a:lvl1pPr marL="171450" indent="-171450" algn="l" defTabSz="514350" rtl="0" eaLnBrk="0" fontAlgn="base" hangingPunct="0">
        <a:lnSpc>
          <a:spcPct val="120000"/>
        </a:lnSpc>
        <a:spcBef>
          <a:spcPts val="75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51435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51435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51435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51435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0.png"/><Relationship Id="rId5" Type="http://schemas.openxmlformats.org/officeDocument/2006/relationships/image" Target="../media/image15.jpeg"/><Relationship Id="rId10" Type="http://schemas.openxmlformats.org/officeDocument/2006/relationships/image" Target="../media/image11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正方形/長方形 43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6858000" cy="1001713"/>
          </a:xfrm>
          <a:prstGeom prst="rect">
            <a:avLst/>
          </a:prstGeom>
          <a:solidFill>
            <a:srgbClr val="E8F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60350" y="3430588"/>
            <a:ext cx="2016125" cy="30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b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>
                <a:solidFill>
                  <a:srgbClr val="584300"/>
                </a:solidFill>
                <a:latin typeface="+mn-lt"/>
                <a:ea typeface="+mn-ea"/>
              </a:rPr>
              <a:t>■デッキ工事施工事例</a:t>
            </a:r>
            <a:endParaRPr lang="en-US" altLang="ja-JP" sz="1400" b="1" dirty="0">
              <a:solidFill>
                <a:srgbClr val="584300"/>
              </a:solidFill>
              <a:latin typeface="+mn-lt"/>
              <a:ea typeface="+mn-ea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-2220913" y="7618413"/>
            <a:ext cx="3492501" cy="1060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1200" b="1" dirty="0">
              <a:solidFill>
                <a:srgbClr val="FF0000"/>
              </a:solidFill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127000" y="7650163"/>
            <a:ext cx="6564313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000" b="1" dirty="0"/>
              <a:t> まずはお気軽にお電話ください！　</a:t>
            </a:r>
            <a:endParaRPr lang="ja-JP" altLang="en-US" sz="1200" b="1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4171950" y="7739063"/>
            <a:ext cx="2382838" cy="254000"/>
          </a:xfrm>
          <a:prstGeom prst="rect">
            <a:avLst/>
          </a:prstGeom>
          <a:solidFill>
            <a:schemeClr val="bg1"/>
          </a:solidFill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050" b="1" dirty="0">
                <a:solidFill>
                  <a:srgbClr val="FF0000"/>
                </a:solidFill>
                <a:latin typeface="+mn-lt"/>
                <a:ea typeface="+mn-ea"/>
              </a:rPr>
              <a:t>裏面にもお得な情報があります</a:t>
            </a:r>
            <a:endParaRPr lang="ja-JP" altLang="en-US" sz="105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36" name="右矢印 35"/>
          <p:cNvSpPr/>
          <p:nvPr/>
        </p:nvSpPr>
        <p:spPr>
          <a:xfrm>
            <a:off x="6245225" y="7802563"/>
            <a:ext cx="215900" cy="14446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0000"/>
              </a:solidFill>
            </a:endParaRPr>
          </a:p>
        </p:txBody>
      </p:sp>
      <p:pic>
        <p:nvPicPr>
          <p:cNvPr id="14344" name="図 3" descr="テキスト&#10;&#10;自動的に生成された説明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85738"/>
            <a:ext cx="33258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正方形/長方形 4">
            <a:extLst>
              <a:ext uri="{FF2B5EF4-FFF2-40B4-BE49-F238E27FC236}"/>
            </a:extLst>
          </p:cNvPr>
          <p:cNvSpPr/>
          <p:nvPr/>
        </p:nvSpPr>
        <p:spPr>
          <a:xfrm>
            <a:off x="3310530" y="237475"/>
            <a:ext cx="196128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4000" i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latin typeface="Century" panose="02040604050505020304" pitchFamily="18" charset="0"/>
                <a:ea typeface="+mn-ea"/>
              </a:rPr>
              <a:t>通信</a:t>
            </a:r>
          </a:p>
        </p:txBody>
      </p:sp>
      <p:sp>
        <p:nvSpPr>
          <p:cNvPr id="12" name="テキスト ボックス 11">
            <a:extLst>
              <a:ext uri="{FF2B5EF4-FFF2-40B4-BE49-F238E27FC236}"/>
            </a:extLst>
          </p:cNvPr>
          <p:cNvSpPr txBox="1"/>
          <p:nvPr/>
        </p:nvSpPr>
        <p:spPr>
          <a:xfrm>
            <a:off x="5364163" y="407988"/>
            <a:ext cx="1285875" cy="369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b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u="sng" dirty="0">
                <a:latin typeface="+mn-lt"/>
                <a:ea typeface="+mn-ea"/>
              </a:rPr>
              <a:t>2022.10</a:t>
            </a:r>
            <a:r>
              <a:rPr kumimoji="0" lang="ja-JP" altLang="en-US" b="1" dirty="0">
                <a:latin typeface="+mn-lt"/>
                <a:ea typeface="+mn-ea"/>
              </a:rPr>
              <a:t>　</a:t>
            </a:r>
            <a:endParaRPr lang="en-US" altLang="ja-JP" b="1" dirty="0">
              <a:latin typeface="+mn-lt"/>
              <a:ea typeface="+mn-ea"/>
            </a:endParaRPr>
          </a:p>
        </p:txBody>
      </p:sp>
      <p:sp>
        <p:nvSpPr>
          <p:cNvPr id="41" name="正方形/長方形 40">
            <a:extLst>
              <a:ext uri="{FF2B5EF4-FFF2-40B4-BE49-F238E27FC236}"/>
            </a:extLst>
          </p:cNvPr>
          <p:cNvSpPr/>
          <p:nvPr/>
        </p:nvSpPr>
        <p:spPr>
          <a:xfrm>
            <a:off x="528638" y="1009650"/>
            <a:ext cx="3711575" cy="4778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500" b="1" dirty="0">
                <a:ln w="10160">
                  <a:noFill/>
                  <a:prstDash val="solid"/>
                </a:ln>
                <a:solidFill>
                  <a:srgbClr val="FF9933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</a:rPr>
              <a:t>お住まいのメンテナンス</a:t>
            </a:r>
          </a:p>
        </p:txBody>
      </p:sp>
      <p:sp>
        <p:nvSpPr>
          <p:cNvPr id="43" name="正方形/長方形 42">
            <a:extLst>
              <a:ext uri="{FF2B5EF4-FFF2-40B4-BE49-F238E27FC236}"/>
            </a:extLst>
          </p:cNvPr>
          <p:cNvSpPr/>
          <p:nvPr/>
        </p:nvSpPr>
        <p:spPr>
          <a:xfrm>
            <a:off x="2436813" y="1473200"/>
            <a:ext cx="4030662" cy="4762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500" b="1" dirty="0">
                <a:ln w="10160">
                  <a:noFill/>
                  <a:prstDash val="solid"/>
                </a:ln>
                <a:solidFill>
                  <a:srgbClr val="FF9933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</a:rPr>
              <a:t>お気軽にご相談ください！</a:t>
            </a:r>
          </a:p>
        </p:txBody>
      </p:sp>
      <p:sp>
        <p:nvSpPr>
          <p:cNvPr id="45" name="角丸四角形 14">
            <a:extLst>
              <a:ext uri="{FF2B5EF4-FFF2-40B4-BE49-F238E27FC236}"/>
            </a:extLst>
          </p:cNvPr>
          <p:cNvSpPr/>
          <p:nvPr/>
        </p:nvSpPr>
        <p:spPr>
          <a:xfrm>
            <a:off x="341313" y="1925638"/>
            <a:ext cx="5783262" cy="1347787"/>
          </a:xfrm>
          <a:prstGeom prst="roundRect">
            <a:avLst/>
          </a:prstGeom>
          <a:noFill/>
          <a:ln w="38100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4350" name="テキスト ボックス 46"/>
          <p:cNvSpPr txBox="1">
            <a:spLocks noChangeArrowheads="1"/>
          </p:cNvSpPr>
          <p:nvPr/>
        </p:nvSpPr>
        <p:spPr bwMode="auto">
          <a:xfrm>
            <a:off x="519113" y="1973263"/>
            <a:ext cx="57118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200"/>
              </a:lnSpc>
            </a:pPr>
            <a:r>
              <a:rPr kumimoji="0" lang="ja-JP" altLang="en-US" sz="1600" b="1">
                <a:latin typeface="Gill Sans MT" pitchFamily="34" charset="0"/>
                <a:ea typeface="AR P宋朝体M" pitchFamily="50" charset="-128"/>
                <a:cs typeface="游ゴシック"/>
              </a:rPr>
              <a:t>新築時には気が付かなかったけど、</a:t>
            </a:r>
            <a:endParaRPr kumimoji="0" lang="en-US" altLang="ja-JP" sz="1600" b="1">
              <a:latin typeface="Gill Sans MT" pitchFamily="34" charset="0"/>
              <a:ea typeface="AR P宋朝体M" pitchFamily="50" charset="-128"/>
              <a:cs typeface="游ゴシック"/>
            </a:endParaRPr>
          </a:p>
          <a:p>
            <a:pPr>
              <a:lnSpc>
                <a:spcPts val="2200"/>
              </a:lnSpc>
            </a:pPr>
            <a:r>
              <a:rPr lang="ja-JP" altLang="en-US" sz="1600" b="1">
                <a:latin typeface="Gill Sans MT" pitchFamily="34" charset="0"/>
                <a:ea typeface="AR P宋朝体M" pitchFamily="50" charset="-128"/>
                <a:cs typeface="游ゴシック"/>
              </a:rPr>
              <a:t>暮らし始めてみて、こうすればもっと便利かも</a:t>
            </a:r>
            <a:r>
              <a:rPr lang="en-US" altLang="ja-JP" sz="1600" b="1">
                <a:latin typeface="AR行書体B"/>
                <a:ea typeface="AR P宋朝体M" pitchFamily="50" charset="-128"/>
                <a:cs typeface="游ゴシック"/>
              </a:rPr>
              <a:t>…</a:t>
            </a:r>
            <a:r>
              <a:rPr lang="ja-JP" altLang="en-US" sz="1600" b="1">
                <a:latin typeface="Gill Sans MT" pitchFamily="34" charset="0"/>
                <a:ea typeface="AR P宋朝体M" pitchFamily="50" charset="-128"/>
                <a:cs typeface="游ゴシック"/>
              </a:rPr>
              <a:t>等</a:t>
            </a:r>
            <a:endParaRPr kumimoji="0" lang="en-US" altLang="ja-JP" sz="1600" b="1">
              <a:latin typeface="Gill Sans MT" pitchFamily="34" charset="0"/>
              <a:ea typeface="AR P宋朝体M" pitchFamily="50" charset="-128"/>
              <a:cs typeface="游ゴシック"/>
            </a:endParaRPr>
          </a:p>
          <a:p>
            <a:pPr>
              <a:lnSpc>
                <a:spcPts val="2200"/>
              </a:lnSpc>
            </a:pPr>
            <a:r>
              <a:rPr lang="ja-JP" altLang="en-US" sz="1600" b="1">
                <a:latin typeface="Gill Sans MT" pitchFamily="34" charset="0"/>
                <a:ea typeface="AR P宋朝体M" pitchFamily="50" charset="-128"/>
                <a:cs typeface="游ゴシック"/>
              </a:rPr>
              <a:t>ありませんか？</a:t>
            </a:r>
            <a:endParaRPr lang="en-US" altLang="ja-JP" sz="1600" b="1">
              <a:latin typeface="Gill Sans MT" pitchFamily="34" charset="0"/>
              <a:ea typeface="AR P宋朝体M" pitchFamily="50" charset="-128"/>
              <a:cs typeface="游ゴシック"/>
            </a:endParaRPr>
          </a:p>
          <a:p>
            <a:pPr>
              <a:lnSpc>
                <a:spcPts val="2200"/>
              </a:lnSpc>
            </a:pPr>
            <a:r>
              <a:rPr lang="ja-JP" altLang="en-US" sz="1600" b="1">
                <a:latin typeface="Gill Sans MT" pitchFamily="34" charset="0"/>
                <a:ea typeface="AR P宋朝体M" pitchFamily="50" charset="-128"/>
                <a:cs typeface="游ゴシック"/>
              </a:rPr>
              <a:t>その他お気付きの点、何でもご相談ください！</a:t>
            </a:r>
            <a:endParaRPr lang="en-US" altLang="ja-JP" sz="1600" b="1">
              <a:latin typeface="Gill Sans MT" pitchFamily="34" charset="0"/>
              <a:ea typeface="AR P宋朝体M" pitchFamily="50" charset="-128"/>
              <a:cs typeface="游ゴシック"/>
            </a:endParaRPr>
          </a:p>
        </p:txBody>
      </p:sp>
      <p:pic>
        <p:nvPicPr>
          <p:cNvPr id="14351" name="Picture 14" descr="OnlineLabels Clip Art - Perplexed Female (#14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73585">
            <a:off x="5708650" y="2000250"/>
            <a:ext cx="68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図 5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838" y="3937000"/>
            <a:ext cx="1752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図 5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54275" y="3921125"/>
            <a:ext cx="1747838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テキスト ボックス 62">
            <a:extLst>
              <a:ext uri="{FF2B5EF4-FFF2-40B4-BE49-F238E27FC236}"/>
            </a:extLst>
          </p:cNvPr>
          <p:cNvSpPr txBox="1"/>
          <p:nvPr/>
        </p:nvSpPr>
        <p:spPr>
          <a:xfrm>
            <a:off x="2374900" y="3579813"/>
            <a:ext cx="4568825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050" b="1" u="sng" dirty="0">
                <a:latin typeface="+mn-lt"/>
                <a:ea typeface="+mn-ea"/>
              </a:rPr>
              <a:t>●建物に合わせてご提案します。お問い合わせください。</a:t>
            </a:r>
            <a:endParaRPr kumimoji="0" lang="en-US" altLang="ja-JP" sz="1050" b="1" u="sng" dirty="0">
              <a:latin typeface="+mn-lt"/>
              <a:ea typeface="+mn-ea"/>
            </a:endParaRPr>
          </a:p>
        </p:txBody>
      </p:sp>
      <p:pic>
        <p:nvPicPr>
          <p:cNvPr id="14355" name="図 1023"/>
          <p:cNvPicPr>
            <a:picLocks noChangeAspect="1"/>
          </p:cNvPicPr>
          <p:nvPr/>
        </p:nvPicPr>
        <p:blipFill>
          <a:blip r:embed="rId7"/>
          <a:srcRect l="-278" t="47055" r="51074" b="-833"/>
          <a:stretch>
            <a:fillRect/>
          </a:stretch>
        </p:blipFill>
        <p:spPr bwMode="auto">
          <a:xfrm>
            <a:off x="4489450" y="3892550"/>
            <a:ext cx="18827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テキスト ボックス 1024">
            <a:extLst>
              <a:ext uri="{FF2B5EF4-FFF2-40B4-BE49-F238E27FC236}"/>
            </a:extLst>
          </p:cNvPr>
          <p:cNvSpPr txBox="1"/>
          <p:nvPr/>
        </p:nvSpPr>
        <p:spPr>
          <a:xfrm>
            <a:off x="260350" y="5484813"/>
            <a:ext cx="1962150" cy="30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b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>
                <a:solidFill>
                  <a:srgbClr val="584300"/>
                </a:solidFill>
                <a:latin typeface="+mn-lt"/>
                <a:ea typeface="+mn-ea"/>
              </a:rPr>
              <a:t>■水廻り工事施工事例</a:t>
            </a:r>
            <a:endParaRPr lang="en-US" altLang="ja-JP" sz="1400" b="1" dirty="0">
              <a:solidFill>
                <a:srgbClr val="584300"/>
              </a:solidFill>
              <a:latin typeface="+mn-lt"/>
              <a:ea typeface="+mn-ea"/>
            </a:endParaRPr>
          </a:p>
        </p:txBody>
      </p:sp>
      <p:sp>
        <p:nvSpPr>
          <p:cNvPr id="1027" name="テキスト ボックス 1026">
            <a:extLst>
              <a:ext uri="{FF2B5EF4-FFF2-40B4-BE49-F238E27FC236}"/>
            </a:extLst>
          </p:cNvPr>
          <p:cNvSpPr txBox="1"/>
          <p:nvPr/>
        </p:nvSpPr>
        <p:spPr>
          <a:xfrm>
            <a:off x="2384425" y="3360738"/>
            <a:ext cx="4568825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050" b="1" u="sng" dirty="0">
                <a:latin typeface="+mn-lt"/>
                <a:ea typeface="+mn-ea"/>
              </a:rPr>
              <a:t>人工芝・砂利敷・ブロック塀・ウッドデッキ・カーポートなど</a:t>
            </a:r>
            <a:endParaRPr kumimoji="0" lang="en-US" altLang="ja-JP" sz="1050" b="1" u="sng" dirty="0">
              <a:latin typeface="+mn-lt"/>
              <a:ea typeface="+mn-ea"/>
            </a:endParaRPr>
          </a:p>
        </p:txBody>
      </p:sp>
      <p:sp>
        <p:nvSpPr>
          <p:cNvPr id="1028" name="テキスト ボックス 1027">
            <a:extLst>
              <a:ext uri="{FF2B5EF4-FFF2-40B4-BE49-F238E27FC236}"/>
            </a:extLst>
          </p:cNvPr>
          <p:cNvSpPr txBox="1"/>
          <p:nvPr/>
        </p:nvSpPr>
        <p:spPr>
          <a:xfrm>
            <a:off x="2417763" y="5367338"/>
            <a:ext cx="4568825" cy="785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050" b="1" u="sng" dirty="0">
                <a:latin typeface="+mn-lt"/>
                <a:ea typeface="+mn-ea"/>
              </a:rPr>
              <a:t>昔ながらのお風呂は、生まれ変わります！</a:t>
            </a:r>
            <a:endParaRPr kumimoji="0" lang="en-US" altLang="ja-JP" sz="1050" b="1" u="sng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050" b="1" u="sng" dirty="0">
                <a:latin typeface="+mn-lt"/>
                <a:ea typeface="+mn-ea"/>
              </a:rPr>
              <a:t>洗面室は明るく、キッチンは使いやすく、収納力が抜群！</a:t>
            </a:r>
            <a:endParaRPr kumimoji="0" lang="en-US" altLang="ja-JP" sz="1050" b="1" u="sng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050" b="1" u="sng" dirty="0">
                <a:latin typeface="+mn-lt"/>
                <a:ea typeface="+mn-ea"/>
              </a:rPr>
              <a:t>介護保険も利用可能です。</a:t>
            </a:r>
            <a:r>
              <a:rPr kumimoji="0" lang="en-US" altLang="ja-JP" sz="1050" b="1" u="sng" dirty="0">
                <a:latin typeface="+mn-lt"/>
                <a:ea typeface="+mn-ea"/>
              </a:rPr>
              <a:t>※</a:t>
            </a:r>
            <a:r>
              <a:rPr kumimoji="0" lang="ja-JP" altLang="en-US" sz="1050" b="1" u="sng" dirty="0">
                <a:latin typeface="+mn-lt"/>
                <a:ea typeface="+mn-ea"/>
              </a:rPr>
              <a:t>利用の際は条件があります。</a:t>
            </a:r>
            <a:endParaRPr kumimoji="0" lang="en-US" altLang="ja-JP" sz="1050" b="1" u="sng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1200" b="1" u="sng" dirty="0">
              <a:latin typeface="+mn-lt"/>
              <a:ea typeface="+mn-ea"/>
            </a:endParaRPr>
          </a:p>
        </p:txBody>
      </p:sp>
      <p:pic>
        <p:nvPicPr>
          <p:cNvPr id="14359" name="図 1028"/>
          <p:cNvPicPr>
            <a:picLocks noChangeAspect="1"/>
          </p:cNvPicPr>
          <p:nvPr/>
        </p:nvPicPr>
        <p:blipFill>
          <a:blip r:embed="rId8"/>
          <a:srcRect l="20769" r="20769"/>
          <a:stretch>
            <a:fillRect/>
          </a:stretch>
        </p:blipFill>
        <p:spPr bwMode="auto">
          <a:xfrm>
            <a:off x="365125" y="6027738"/>
            <a:ext cx="1670050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0" name="コンテンツ プレースホルダー 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36800" y="6021388"/>
            <a:ext cx="20542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1" name="図 1030"/>
          <p:cNvPicPr>
            <a:picLocks noChangeAspect="1"/>
          </p:cNvPicPr>
          <p:nvPr/>
        </p:nvPicPr>
        <p:blipFill>
          <a:blip r:embed="rId10"/>
          <a:srcRect t="12491" b="12491"/>
          <a:stretch>
            <a:fillRect/>
          </a:stretch>
        </p:blipFill>
        <p:spPr bwMode="auto">
          <a:xfrm>
            <a:off x="4586288" y="6029325"/>
            <a:ext cx="1811337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矢印: 右 1031">
            <a:extLst>
              <a:ext uri="{FF2B5EF4-FFF2-40B4-BE49-F238E27FC236}"/>
            </a:extLst>
          </p:cNvPr>
          <p:cNvSpPr/>
          <p:nvPr/>
        </p:nvSpPr>
        <p:spPr>
          <a:xfrm>
            <a:off x="1968500" y="6684963"/>
            <a:ext cx="485775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4363" name="テキスト ボックス 1"/>
          <p:cNvSpPr txBox="1">
            <a:spLocks noChangeArrowheads="1"/>
          </p:cNvSpPr>
          <p:nvPr/>
        </p:nvSpPr>
        <p:spPr bwMode="auto">
          <a:xfrm>
            <a:off x="41275" y="8264525"/>
            <a:ext cx="43767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400" b="1">
                <a:latin typeface="Gill Sans MT" pitchFamily="34" charset="0"/>
                <a:ea typeface="游ゴシック"/>
                <a:cs typeface="游ゴシック"/>
              </a:rPr>
              <a:t>●お問い合わせから施工までは簡単</a:t>
            </a:r>
            <a:r>
              <a:rPr kumimoji="0" lang="ja-JP" altLang="en-US" sz="1400" b="1">
                <a:latin typeface="Gill Sans MT" pitchFamily="34" charset="0"/>
                <a:ea typeface="游ゴシック"/>
                <a:cs typeface="游ゴシック"/>
              </a:rPr>
              <a:t>な４ステップ</a:t>
            </a:r>
            <a:endParaRPr lang="ja-JP" altLang="en-US" sz="1400" b="1">
              <a:latin typeface="Gill Sans MT" pitchFamily="34" charset="0"/>
              <a:ea typeface="游ゴシック"/>
              <a:cs typeface="游ゴシック"/>
            </a:endParaRPr>
          </a:p>
        </p:txBody>
      </p:sp>
      <p:sp>
        <p:nvSpPr>
          <p:cNvPr id="3" name="角丸四角形 3">
            <a:extLst>
              <a:ext uri="{FF2B5EF4-FFF2-40B4-BE49-F238E27FC236}"/>
            </a:extLst>
          </p:cNvPr>
          <p:cNvSpPr/>
          <p:nvPr/>
        </p:nvSpPr>
        <p:spPr>
          <a:xfrm>
            <a:off x="125413" y="9042400"/>
            <a:ext cx="1389062" cy="4873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b="1" dirty="0">
                <a:solidFill>
                  <a:schemeClr val="tx1"/>
                </a:solidFill>
              </a:rPr>
              <a:t>まずは</a:t>
            </a:r>
            <a:endParaRPr lang="en-US" altLang="ja-JP" sz="12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b="1" dirty="0">
                <a:solidFill>
                  <a:schemeClr val="tx1"/>
                </a:solidFill>
              </a:rPr>
              <a:t>お電話ください</a:t>
            </a:r>
          </a:p>
        </p:txBody>
      </p:sp>
      <p:sp>
        <p:nvSpPr>
          <p:cNvPr id="6" name="角丸四角形 4">
            <a:extLst>
              <a:ext uri="{FF2B5EF4-FFF2-40B4-BE49-F238E27FC236}"/>
            </a:extLst>
          </p:cNvPr>
          <p:cNvSpPr/>
          <p:nvPr/>
        </p:nvSpPr>
        <p:spPr>
          <a:xfrm>
            <a:off x="1865313" y="9042400"/>
            <a:ext cx="1387475" cy="4873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00" b="1" dirty="0">
                <a:solidFill>
                  <a:schemeClr val="tx1"/>
                </a:solidFill>
              </a:rPr>
              <a:t>現場の調査</a:t>
            </a:r>
            <a:endParaRPr kumimoji="0" lang="en-US" altLang="ja-JP" sz="12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b="1" dirty="0">
                <a:solidFill>
                  <a:schemeClr val="tx1"/>
                </a:solidFill>
              </a:rPr>
              <a:t>＆打ち合わせ</a:t>
            </a:r>
            <a:endParaRPr lang="en-US" altLang="ja-JP" sz="1200" b="1" dirty="0">
              <a:solidFill>
                <a:schemeClr val="tx1"/>
              </a:solidFill>
            </a:endParaRPr>
          </a:p>
        </p:txBody>
      </p:sp>
      <p:sp>
        <p:nvSpPr>
          <p:cNvPr id="7" name="角丸四角形 5">
            <a:extLst>
              <a:ext uri="{FF2B5EF4-FFF2-40B4-BE49-F238E27FC236}"/>
            </a:extLst>
          </p:cNvPr>
          <p:cNvSpPr/>
          <p:nvPr/>
        </p:nvSpPr>
        <p:spPr>
          <a:xfrm>
            <a:off x="3614738" y="9042400"/>
            <a:ext cx="1387475" cy="4873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00" b="1" dirty="0">
                <a:solidFill>
                  <a:schemeClr val="tx1"/>
                </a:solidFill>
              </a:rPr>
              <a:t>お見積提出</a:t>
            </a:r>
            <a:endParaRPr kumimoji="0" lang="en-US" altLang="ja-JP" sz="1200" b="1" dirty="0">
              <a:solidFill>
                <a:schemeClr val="tx1"/>
              </a:solidFill>
            </a:endParaRPr>
          </a:p>
        </p:txBody>
      </p:sp>
      <p:sp>
        <p:nvSpPr>
          <p:cNvPr id="8" name="右矢印 9">
            <a:extLst>
              <a:ext uri="{FF2B5EF4-FFF2-40B4-BE49-F238E27FC236}"/>
            </a:extLst>
          </p:cNvPr>
          <p:cNvSpPr/>
          <p:nvPr/>
        </p:nvSpPr>
        <p:spPr>
          <a:xfrm>
            <a:off x="3286125" y="9161463"/>
            <a:ext cx="304800" cy="25082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/>
          </a:p>
        </p:txBody>
      </p:sp>
      <p:sp>
        <p:nvSpPr>
          <p:cNvPr id="9" name="右矢印 10">
            <a:extLst>
              <a:ext uri="{FF2B5EF4-FFF2-40B4-BE49-F238E27FC236}"/>
            </a:extLst>
          </p:cNvPr>
          <p:cNvSpPr/>
          <p:nvPr/>
        </p:nvSpPr>
        <p:spPr>
          <a:xfrm>
            <a:off x="5030788" y="9151938"/>
            <a:ext cx="304800" cy="25082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/>
          </a:p>
        </p:txBody>
      </p:sp>
      <p:sp>
        <p:nvSpPr>
          <p:cNvPr id="10" name="角丸四角形 6">
            <a:extLst>
              <a:ext uri="{FF2B5EF4-FFF2-40B4-BE49-F238E27FC236}"/>
            </a:extLst>
          </p:cNvPr>
          <p:cNvSpPr/>
          <p:nvPr/>
        </p:nvSpPr>
        <p:spPr>
          <a:xfrm>
            <a:off x="5368925" y="9042400"/>
            <a:ext cx="1387475" cy="4873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00" b="1" dirty="0">
                <a:solidFill>
                  <a:schemeClr val="tx1"/>
                </a:solidFill>
              </a:rPr>
              <a:t>ご契約後</a:t>
            </a:r>
            <a:endParaRPr kumimoji="0" lang="en-US" altLang="ja-JP" sz="12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00" b="1" dirty="0">
                <a:solidFill>
                  <a:schemeClr val="tx1"/>
                </a:solidFill>
              </a:rPr>
              <a:t>工事開始</a:t>
            </a:r>
            <a:endParaRPr kumimoji="0" lang="en-US" altLang="ja-JP" sz="1200" b="1" dirty="0">
              <a:solidFill>
                <a:schemeClr val="tx1"/>
              </a:solidFill>
            </a:endParaRPr>
          </a:p>
        </p:txBody>
      </p:sp>
      <p:sp>
        <p:nvSpPr>
          <p:cNvPr id="11" name="右矢印 8">
            <a:extLst>
              <a:ext uri="{FF2B5EF4-FFF2-40B4-BE49-F238E27FC236}"/>
            </a:extLst>
          </p:cNvPr>
          <p:cNvSpPr/>
          <p:nvPr/>
        </p:nvSpPr>
        <p:spPr>
          <a:xfrm>
            <a:off x="1538288" y="9161463"/>
            <a:ext cx="304800" cy="25082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/>
          </a:p>
        </p:txBody>
      </p:sp>
      <p:sp>
        <p:nvSpPr>
          <p:cNvPr id="14371" name="テキスト ボックス 13"/>
          <p:cNvSpPr txBox="1">
            <a:spLocks noChangeArrowheads="1"/>
          </p:cNvSpPr>
          <p:nvPr/>
        </p:nvSpPr>
        <p:spPr bwMode="auto">
          <a:xfrm>
            <a:off x="4090988" y="8416925"/>
            <a:ext cx="3490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ja-JP" b="1">
                <a:latin typeface="Gill Sans MT" pitchFamily="34" charset="0"/>
                <a:ea typeface="游ゴシック"/>
                <a:cs typeface="游ゴシック"/>
              </a:rPr>
              <a:t>TEL</a:t>
            </a:r>
            <a:r>
              <a:rPr kumimoji="0" lang="ja-JP" altLang="en-US" b="1">
                <a:latin typeface="Gill Sans MT" pitchFamily="34" charset="0"/>
                <a:ea typeface="游ゴシック"/>
                <a:cs typeface="游ゴシック"/>
              </a:rPr>
              <a:t>　</a:t>
            </a:r>
            <a:r>
              <a:rPr kumimoji="0" lang="en-US" altLang="ja-JP" b="1">
                <a:solidFill>
                  <a:srgbClr val="FF0000"/>
                </a:solidFill>
                <a:latin typeface="Gill Sans MT" pitchFamily="34" charset="0"/>
                <a:ea typeface="游ゴシック"/>
                <a:cs typeface="游ゴシック"/>
              </a:rPr>
              <a:t>0120-131-478</a:t>
            </a:r>
          </a:p>
        </p:txBody>
      </p:sp>
      <p:pic>
        <p:nvPicPr>
          <p:cNvPr id="14372" name="図 14" descr="テキスト&#10;&#10;自動的に生成された説明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171950" y="8166100"/>
            <a:ext cx="1404938" cy="296863"/>
          </a:xfrm>
          <a:prstGeom prst="rect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四角形: 角を丸くする 14">
            <a:extLst>
              <a:ext uri="{FF2B5EF4-FFF2-40B4-BE49-F238E27FC236}"/>
            </a:extLst>
          </p:cNvPr>
          <p:cNvSpPr/>
          <p:nvPr/>
        </p:nvSpPr>
        <p:spPr>
          <a:xfrm>
            <a:off x="101600" y="5964238"/>
            <a:ext cx="6546850" cy="2287587"/>
          </a:xfrm>
          <a:prstGeom prst="roundRect">
            <a:avLst/>
          </a:prstGeom>
          <a:solidFill>
            <a:srgbClr val="E8FE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16386" name="図 32"/>
          <p:cNvPicPr>
            <a:picLocks noChangeAspect="1"/>
          </p:cNvPicPr>
          <p:nvPr/>
        </p:nvPicPr>
        <p:blipFill>
          <a:blip r:embed="rId2"/>
          <a:srcRect t="13759" b="13759"/>
          <a:stretch>
            <a:fillRect/>
          </a:stretch>
        </p:blipFill>
        <p:spPr bwMode="auto">
          <a:xfrm>
            <a:off x="4787900" y="1169988"/>
            <a:ext cx="16541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テキスト ボックス 13"/>
          <p:cNvSpPr txBox="1"/>
          <p:nvPr/>
        </p:nvSpPr>
        <p:spPr>
          <a:xfrm>
            <a:off x="0" y="0"/>
            <a:ext cx="6858000" cy="1016000"/>
          </a:xfrm>
          <a:prstGeom prst="rect">
            <a:avLst/>
          </a:prstGeom>
          <a:solidFill>
            <a:srgbClr val="DAA600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お住まいのメンテナンス</a:t>
            </a:r>
            <a:endParaRPr lang="en-US" altLang="ja-JP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お気軽にご相談ください！</a:t>
            </a:r>
            <a:endParaRPr lang="ja-JP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16388" name="図 23"/>
          <p:cNvPicPr>
            <a:picLocks noChangeAspect="1"/>
          </p:cNvPicPr>
          <p:nvPr/>
        </p:nvPicPr>
        <p:blipFill>
          <a:blip r:embed="rId3"/>
          <a:srcRect l="9880" r="9880"/>
          <a:stretch>
            <a:fillRect/>
          </a:stretch>
        </p:blipFill>
        <p:spPr bwMode="auto">
          <a:xfrm>
            <a:off x="323850" y="3667125"/>
            <a:ext cx="1811338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図 24"/>
          <p:cNvPicPr>
            <a:picLocks noChangeAspect="1"/>
          </p:cNvPicPr>
          <p:nvPr/>
        </p:nvPicPr>
        <p:blipFill>
          <a:blip r:embed="rId4"/>
          <a:srcRect l="737" r="737"/>
          <a:stretch>
            <a:fillRect/>
          </a:stretch>
        </p:blipFill>
        <p:spPr bwMode="auto">
          <a:xfrm>
            <a:off x="4837113" y="3629025"/>
            <a:ext cx="1811337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2435225" y="3656013"/>
            <a:ext cx="2051050" cy="1366837"/>
          </a:xfrm>
        </p:spPr>
      </p:pic>
      <p:pic>
        <p:nvPicPr>
          <p:cNvPr id="16391" name="図 2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59050" y="1706563"/>
            <a:ext cx="1885950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図 2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6375" y="1722438"/>
            <a:ext cx="19812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テキスト ボックス 28"/>
          <p:cNvSpPr txBox="1"/>
          <p:nvPr/>
        </p:nvSpPr>
        <p:spPr>
          <a:xfrm>
            <a:off x="2260600" y="1036638"/>
            <a:ext cx="4171950" cy="627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b="1" dirty="0">
                <a:latin typeface="+mn-lt"/>
                <a:ea typeface="+mn-ea"/>
              </a:rPr>
              <a:t>暗かった和室が明るいリビングに</a:t>
            </a:r>
            <a:endParaRPr lang="en-US" altLang="ja-JP" sz="1050" b="1" dirty="0">
              <a:latin typeface="+mn-lt"/>
              <a:ea typeface="+mn-ea"/>
            </a:endParaRPr>
          </a:p>
          <a:p>
            <a:pPr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b="1" dirty="0">
                <a:latin typeface="+mn-lt"/>
                <a:ea typeface="+mn-ea"/>
              </a:rPr>
              <a:t>キッチン収納にパントリー採用</a:t>
            </a:r>
            <a:endParaRPr lang="en-US" altLang="ja-JP" sz="1050" b="1" dirty="0">
              <a:latin typeface="+mn-lt"/>
              <a:ea typeface="+mn-ea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397125" y="2957513"/>
            <a:ext cx="4271963" cy="627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b="1" dirty="0">
                <a:latin typeface="+mn-lt"/>
                <a:ea typeface="+mn-ea"/>
              </a:rPr>
              <a:t>何がどこにあるか分からない。</a:t>
            </a:r>
            <a:endParaRPr lang="en-US" altLang="ja-JP" sz="1050" b="1" dirty="0">
              <a:latin typeface="+mn-lt"/>
              <a:ea typeface="+mn-ea"/>
            </a:endParaRPr>
          </a:p>
          <a:p>
            <a:pPr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b="1" dirty="0">
                <a:latin typeface="+mn-lt"/>
                <a:ea typeface="+mn-ea"/>
              </a:rPr>
              <a:t>片付けたいけど、どこから手を付ければいいか分からない。</a:t>
            </a:r>
            <a:endParaRPr lang="en-US" altLang="ja-JP" sz="1050" b="1" dirty="0">
              <a:latin typeface="+mn-lt"/>
              <a:ea typeface="+mn-ea"/>
            </a:endParaRPr>
          </a:p>
        </p:txBody>
      </p:sp>
      <p:sp>
        <p:nvSpPr>
          <p:cNvPr id="19" name="矢印: 右 18">
            <a:extLst>
              <a:ext uri="{FF2B5EF4-FFF2-40B4-BE49-F238E27FC236}"/>
            </a:extLst>
          </p:cNvPr>
          <p:cNvSpPr/>
          <p:nvPr/>
        </p:nvSpPr>
        <p:spPr>
          <a:xfrm>
            <a:off x="1993900" y="2208213"/>
            <a:ext cx="577850" cy="3238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" name="テキスト ボックス 1">
            <a:extLst>
              <a:ext uri="{FF2B5EF4-FFF2-40B4-BE49-F238E27FC236}"/>
            </a:extLst>
          </p:cNvPr>
          <p:cNvSpPr txBox="1"/>
          <p:nvPr/>
        </p:nvSpPr>
        <p:spPr>
          <a:xfrm>
            <a:off x="171450" y="1181100"/>
            <a:ext cx="2016125" cy="30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b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>
                <a:solidFill>
                  <a:srgbClr val="584300"/>
                </a:solidFill>
                <a:latin typeface="+mn-lt"/>
                <a:ea typeface="+mn-ea"/>
              </a:rPr>
              <a:t>■室内工事施工事例</a:t>
            </a:r>
            <a:endParaRPr lang="en-US" altLang="ja-JP" sz="1400" b="1" dirty="0">
              <a:solidFill>
                <a:srgbClr val="584300"/>
              </a:solidFill>
              <a:latin typeface="+mn-lt"/>
              <a:ea typeface="+mn-ea"/>
            </a:endParaRPr>
          </a:p>
        </p:txBody>
      </p:sp>
      <p:sp>
        <p:nvSpPr>
          <p:cNvPr id="3" name="テキスト ボックス 2">
            <a:extLst>
              <a:ext uri="{FF2B5EF4-FFF2-40B4-BE49-F238E27FC236}"/>
            </a:extLst>
          </p:cNvPr>
          <p:cNvSpPr txBox="1"/>
          <p:nvPr/>
        </p:nvSpPr>
        <p:spPr>
          <a:xfrm>
            <a:off x="171450" y="3168650"/>
            <a:ext cx="2220913" cy="30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b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>
                <a:solidFill>
                  <a:srgbClr val="584300"/>
                </a:solidFill>
                <a:latin typeface="+mn-lt"/>
                <a:ea typeface="+mn-ea"/>
              </a:rPr>
              <a:t>■整理収納しませんか？</a:t>
            </a:r>
            <a:endParaRPr lang="en-US" altLang="ja-JP" sz="1400" b="1" dirty="0">
              <a:solidFill>
                <a:srgbClr val="584300"/>
              </a:solidFill>
              <a:latin typeface="+mn-lt"/>
              <a:ea typeface="+mn-ea"/>
            </a:endParaRPr>
          </a:p>
        </p:txBody>
      </p:sp>
      <p:sp>
        <p:nvSpPr>
          <p:cNvPr id="12" name="テキスト ボックス 11">
            <a:extLst>
              <a:ext uri="{FF2B5EF4-FFF2-40B4-BE49-F238E27FC236}"/>
            </a:extLst>
          </p:cNvPr>
          <p:cNvSpPr txBox="1"/>
          <p:nvPr/>
        </p:nvSpPr>
        <p:spPr>
          <a:xfrm>
            <a:off x="282575" y="4948238"/>
            <a:ext cx="6365875" cy="623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b="1" dirty="0">
                <a:latin typeface="+mn-lt"/>
                <a:ea typeface="+mn-ea"/>
              </a:rPr>
              <a:t>●収納リフォームのご提案します。ダイソーさんの収納グッズでも収納力抜群ですよ！</a:t>
            </a:r>
            <a:endParaRPr lang="en-US" altLang="ja-JP" sz="1050" b="1" dirty="0">
              <a:latin typeface="+mn-lt"/>
              <a:ea typeface="+mn-ea"/>
            </a:endParaRPr>
          </a:p>
          <a:p>
            <a:pPr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b="1" dirty="0">
                <a:latin typeface="+mn-lt"/>
                <a:ea typeface="+mn-ea"/>
              </a:rPr>
              <a:t>片付けをして、安全に快適に住める家にしませんか？コロナに負けず笑顔で頑張りましょう！！</a:t>
            </a:r>
            <a:endParaRPr lang="en-US" altLang="ja-JP" sz="1050" b="1" dirty="0">
              <a:latin typeface="+mn-lt"/>
              <a:ea typeface="+mn-ea"/>
            </a:endParaRPr>
          </a:p>
        </p:txBody>
      </p:sp>
      <p:sp>
        <p:nvSpPr>
          <p:cNvPr id="16399" name="テキスト ボックス 12"/>
          <p:cNvSpPr txBox="1">
            <a:spLocks noChangeArrowheads="1"/>
          </p:cNvSpPr>
          <p:nvPr/>
        </p:nvSpPr>
        <p:spPr bwMode="auto">
          <a:xfrm>
            <a:off x="160338" y="5588000"/>
            <a:ext cx="6477000" cy="3381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/>
            <a:r>
              <a:rPr lang="ja-JP" altLang="en-US" sz="1600" b="1">
                <a:solidFill>
                  <a:srgbClr val="FF0000"/>
                </a:solidFill>
                <a:latin typeface="Gill Sans MT" pitchFamily="34" charset="0"/>
                <a:ea typeface="游ゴシック"/>
                <a:cs typeface="游ゴシック"/>
              </a:rPr>
              <a:t>■火災保険が値上がりします。加入できる最長年数も</a:t>
            </a:r>
            <a:r>
              <a:rPr lang="en-US" altLang="ja-JP" sz="1600" b="1">
                <a:solidFill>
                  <a:srgbClr val="FF0000"/>
                </a:solidFill>
                <a:latin typeface="Gill Sans MT" pitchFamily="34" charset="0"/>
                <a:ea typeface="游ゴシック"/>
                <a:cs typeface="游ゴシック"/>
              </a:rPr>
              <a:t>10</a:t>
            </a:r>
            <a:r>
              <a:rPr lang="ja-JP" altLang="en-US" sz="1600" b="1">
                <a:solidFill>
                  <a:srgbClr val="FF0000"/>
                </a:solidFill>
                <a:latin typeface="Gill Sans MT" pitchFamily="34" charset="0"/>
                <a:ea typeface="游ゴシック"/>
                <a:cs typeface="游ゴシック"/>
              </a:rPr>
              <a:t>年から</a:t>
            </a:r>
            <a:r>
              <a:rPr lang="en-US" altLang="ja-JP" sz="1600" b="1">
                <a:solidFill>
                  <a:srgbClr val="FF0000"/>
                </a:solidFill>
                <a:latin typeface="Gill Sans MT" pitchFamily="34" charset="0"/>
                <a:ea typeface="游ゴシック"/>
                <a:cs typeface="游ゴシック"/>
              </a:rPr>
              <a:t>5</a:t>
            </a:r>
            <a:r>
              <a:rPr lang="ja-JP" altLang="en-US" sz="1600" b="1">
                <a:solidFill>
                  <a:srgbClr val="FF0000"/>
                </a:solidFill>
                <a:latin typeface="Gill Sans MT" pitchFamily="34" charset="0"/>
                <a:ea typeface="游ゴシック"/>
                <a:cs typeface="游ゴシック"/>
              </a:rPr>
              <a:t>年に。</a:t>
            </a:r>
            <a:endParaRPr lang="en-US" altLang="ja-JP" sz="1600" b="1">
              <a:solidFill>
                <a:srgbClr val="FF0000"/>
              </a:solidFill>
              <a:latin typeface="Gill Sans MT" pitchFamily="34" charset="0"/>
              <a:ea typeface="游ゴシック"/>
              <a:cs typeface="游ゴシック"/>
            </a:endParaRPr>
          </a:p>
        </p:txBody>
      </p:sp>
      <p:sp>
        <p:nvSpPr>
          <p:cNvPr id="20" name="テキスト ボックス 19">
            <a:extLst>
              <a:ext uri="{FF2B5EF4-FFF2-40B4-BE49-F238E27FC236}"/>
            </a:extLst>
          </p:cNvPr>
          <p:cNvSpPr txBox="1"/>
          <p:nvPr/>
        </p:nvSpPr>
        <p:spPr>
          <a:xfrm>
            <a:off x="187325" y="5942013"/>
            <a:ext cx="6478588" cy="2595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b="1" dirty="0">
                <a:latin typeface="+mn-lt"/>
                <a:ea typeface="+mn-ea"/>
              </a:rPr>
              <a:t>火災保険の使い道をきちんと知っておくこともポイントです。「建物のみ」「家財のみ」「建物と家財」で補償内容は違ってくるので、</a:t>
            </a:r>
            <a:r>
              <a:rPr kumimoji="0" lang="ja-JP" altLang="en-US" sz="1050" b="1" u="sng" dirty="0">
                <a:solidFill>
                  <a:srgbClr val="333333"/>
                </a:solidFill>
                <a:latin typeface="Noto Sans JP"/>
                <a:ea typeface="+mn-ea"/>
              </a:rPr>
              <a:t>増築・減築・ライフスタイルの変化に応じて保険の見直しをお勧めします。</a:t>
            </a:r>
            <a:r>
              <a:rPr kumimoji="0" lang="ja-JP" altLang="en-US" sz="1050" b="1" dirty="0">
                <a:solidFill>
                  <a:srgbClr val="333333"/>
                </a:solidFill>
                <a:latin typeface="Noto Sans JP"/>
                <a:ea typeface="+mn-ea"/>
              </a:rPr>
              <a:t>　</a:t>
            </a:r>
            <a:r>
              <a:rPr lang="ja-JP" altLang="en-US" sz="1050" b="1" dirty="0">
                <a:latin typeface="+mn-lt"/>
                <a:ea typeface="+mn-ea"/>
              </a:rPr>
              <a:t>加入されているのであれば、家の修理に充てて老朽化を防ぎましょう。火災保険を使っても保険料は上がりません。修理費を手出しする前に、補償内容の確認を忘れずに！！　</a:t>
            </a:r>
            <a:endParaRPr lang="en-US" altLang="ja-JP" sz="1050" b="1" dirty="0">
              <a:latin typeface="+mn-lt"/>
              <a:ea typeface="+mn-ea"/>
            </a:endParaRPr>
          </a:p>
          <a:p>
            <a:pPr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b="1" dirty="0">
                <a:latin typeface="+mn-lt"/>
                <a:ea typeface="+mn-ea"/>
              </a:rPr>
              <a:t>建物：　</a:t>
            </a:r>
            <a:r>
              <a:rPr kumimoji="0" lang="ja-JP" altLang="en-US" sz="900" b="1" dirty="0">
                <a:solidFill>
                  <a:srgbClr val="333333"/>
                </a:solidFill>
                <a:latin typeface="Noto Sans JP"/>
                <a:ea typeface="+mn-ea"/>
              </a:rPr>
              <a:t>門・塀・物置・車庫・ポスト、エアコンやインターホン等、「建物に固定されて動かないもの」</a:t>
            </a:r>
            <a:endParaRPr kumimoji="0" lang="en-US" altLang="ja-JP" sz="900" b="1" dirty="0">
              <a:solidFill>
                <a:srgbClr val="333333"/>
              </a:solidFill>
              <a:latin typeface="Noto Sans JP"/>
              <a:ea typeface="+mn-ea"/>
            </a:endParaRPr>
          </a:p>
          <a:p>
            <a:pPr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900" b="1" dirty="0">
                <a:solidFill>
                  <a:srgbClr val="333333"/>
                </a:solidFill>
                <a:latin typeface="Noto Sans JP"/>
                <a:ea typeface="+mn-ea"/>
              </a:rPr>
              <a:t>家財：　家具・電化製品・衣類等の「建物内にあり動かせるもの」</a:t>
            </a:r>
            <a:endParaRPr lang="en-US" altLang="ja-JP" sz="900" b="1" dirty="0">
              <a:latin typeface="+mn-lt"/>
              <a:ea typeface="+mn-ea"/>
            </a:endParaRPr>
          </a:p>
          <a:p>
            <a:pPr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b="1" dirty="0">
                <a:latin typeface="+mn-lt"/>
                <a:ea typeface="+mn-ea"/>
              </a:rPr>
              <a:t>事例：　</a:t>
            </a:r>
            <a:r>
              <a:rPr lang="ja-JP" altLang="en-US" sz="1050" b="1" dirty="0">
                <a:solidFill>
                  <a:srgbClr val="C00000"/>
                </a:solidFill>
                <a:latin typeface="+mn-lt"/>
                <a:ea typeface="+mn-ea"/>
              </a:rPr>
              <a:t>ボールが飛んできて窓が割れた。　車庫入れをして失敗してガレージを壊した。</a:t>
            </a:r>
            <a:endParaRPr lang="en-US" altLang="ja-JP" sz="1050" b="1" dirty="0">
              <a:solidFill>
                <a:srgbClr val="C00000"/>
              </a:solidFill>
              <a:latin typeface="+mn-lt"/>
              <a:ea typeface="+mn-ea"/>
            </a:endParaRPr>
          </a:p>
          <a:p>
            <a:pPr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b="1" dirty="0">
                <a:solidFill>
                  <a:srgbClr val="C00000"/>
                </a:solidFill>
                <a:latin typeface="+mn-lt"/>
                <a:ea typeface="+mn-ea"/>
              </a:rPr>
              <a:t>　　　　落雷・台風・水漏れも補償の対象です！　</a:t>
            </a:r>
            <a:endParaRPr lang="en-US" altLang="ja-JP" sz="1050" b="1" dirty="0">
              <a:solidFill>
                <a:srgbClr val="C00000"/>
              </a:solidFill>
              <a:latin typeface="+mn-lt"/>
              <a:ea typeface="+mn-ea"/>
            </a:endParaRPr>
          </a:p>
          <a:p>
            <a:pPr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100" b="1" dirty="0">
              <a:latin typeface="+mn-lt"/>
              <a:ea typeface="+mn-ea"/>
            </a:endParaRPr>
          </a:p>
        </p:txBody>
      </p:sp>
      <p:sp>
        <p:nvSpPr>
          <p:cNvPr id="16401" name="テキスト ボックス 15"/>
          <p:cNvSpPr txBox="1">
            <a:spLocks noChangeArrowheads="1"/>
          </p:cNvSpPr>
          <p:nvPr/>
        </p:nvSpPr>
        <p:spPr bwMode="auto">
          <a:xfrm>
            <a:off x="481013" y="8370888"/>
            <a:ext cx="1431925" cy="2778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ja-JP" altLang="en-US" sz="1200" b="1">
                <a:latin typeface="Gill Sans MT" pitchFamily="34" charset="0"/>
                <a:ea typeface="游ゴシック"/>
                <a:cs typeface="游ゴシック"/>
              </a:rPr>
              <a:t>お問い合わせ先</a:t>
            </a:r>
          </a:p>
        </p:txBody>
      </p:sp>
      <p:pic>
        <p:nvPicPr>
          <p:cNvPr id="16402" name="図 16" descr="食品, 挿絵 が含まれている画像&#10;&#10;自動的に生成された説明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82863" y="8251825"/>
            <a:ext cx="1687512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3" name="図 17" descr="テキスト&#10;&#10;自動的に生成された説明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0338" y="9043988"/>
            <a:ext cx="2490787" cy="525462"/>
          </a:xfrm>
          <a:prstGeom prst="rect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16404" name="テキスト ボックス 21"/>
          <p:cNvSpPr txBox="1">
            <a:spLocks noChangeArrowheads="1"/>
          </p:cNvSpPr>
          <p:nvPr/>
        </p:nvSpPr>
        <p:spPr bwMode="auto">
          <a:xfrm>
            <a:off x="2859088" y="8937625"/>
            <a:ext cx="236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400" b="1">
                <a:latin typeface="Gill Sans MT" pitchFamily="34" charset="0"/>
                <a:ea typeface="游ゴシック"/>
                <a:cs typeface="游ゴシック"/>
              </a:rPr>
              <a:t>〒</a:t>
            </a:r>
            <a:r>
              <a:rPr lang="en-US" altLang="ja-JP" sz="1400" b="1">
                <a:latin typeface="Gill Sans MT" pitchFamily="34" charset="0"/>
                <a:ea typeface="游ゴシック"/>
                <a:cs typeface="游ゴシック"/>
              </a:rPr>
              <a:t>877-0062</a:t>
            </a:r>
          </a:p>
          <a:p>
            <a:r>
              <a:rPr lang="ja-JP" altLang="en-US" sz="1400" b="1">
                <a:latin typeface="Gill Sans MT" pitchFamily="34" charset="0"/>
                <a:ea typeface="游ゴシック"/>
                <a:cs typeface="游ゴシック"/>
              </a:rPr>
              <a:t>大分県日田市上野</a:t>
            </a:r>
            <a:r>
              <a:rPr lang="en-US" altLang="ja-JP" sz="1400" b="1">
                <a:latin typeface="Gill Sans MT" pitchFamily="34" charset="0"/>
                <a:ea typeface="游ゴシック"/>
                <a:cs typeface="游ゴシック"/>
              </a:rPr>
              <a:t>614</a:t>
            </a:r>
            <a:r>
              <a:rPr lang="ja-JP" altLang="en-US" sz="1400" b="1">
                <a:latin typeface="Gill Sans MT" pitchFamily="34" charset="0"/>
                <a:ea typeface="游ゴシック"/>
                <a:cs typeface="游ゴシック"/>
              </a:rPr>
              <a:t>番地</a:t>
            </a:r>
          </a:p>
        </p:txBody>
      </p:sp>
      <p:sp>
        <p:nvSpPr>
          <p:cNvPr id="16405" name="テキスト ボックス 22"/>
          <p:cNvSpPr txBox="1">
            <a:spLocks noChangeArrowheads="1"/>
          </p:cNvSpPr>
          <p:nvPr/>
        </p:nvSpPr>
        <p:spPr bwMode="auto">
          <a:xfrm>
            <a:off x="2767013" y="9369425"/>
            <a:ext cx="3305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ja-JP" sz="1400" b="1">
                <a:latin typeface="Gill Sans MT" pitchFamily="34" charset="0"/>
                <a:ea typeface="游ゴシック"/>
                <a:cs typeface="游ゴシック"/>
              </a:rPr>
              <a:t>https://www.Kawahara-home.com</a:t>
            </a:r>
            <a:endParaRPr lang="en-US" altLang="ja-JP" sz="1400" b="1">
              <a:latin typeface="Gill Sans MT" pitchFamily="34" charset="0"/>
              <a:ea typeface="游ゴシック"/>
              <a:cs typeface="游ゴシック"/>
            </a:endParaRPr>
          </a:p>
        </p:txBody>
      </p:sp>
      <p:pic>
        <p:nvPicPr>
          <p:cNvPr id="16406" name="図 29" descr="QR コード&#10;&#10;自動的に生成された説明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880100" y="8926513"/>
            <a:ext cx="8540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7" name="テキスト ボックス 30"/>
          <p:cNvSpPr txBox="1">
            <a:spLocks noChangeArrowheads="1"/>
          </p:cNvSpPr>
          <p:nvPr/>
        </p:nvSpPr>
        <p:spPr bwMode="auto">
          <a:xfrm>
            <a:off x="4260850" y="8272463"/>
            <a:ext cx="33575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ja-JP" altLang="en-US" sz="1200" b="1">
                <a:latin typeface="Gill Sans MT" pitchFamily="34" charset="0"/>
                <a:ea typeface="游ゴシック"/>
                <a:cs typeface="游ゴシック"/>
              </a:rPr>
              <a:t>モデルハウス</a:t>
            </a:r>
            <a:r>
              <a:rPr kumimoji="0" lang="en-US" altLang="ja-JP" sz="1200" b="1">
                <a:latin typeface="Gill Sans MT" pitchFamily="34" charset="0"/>
                <a:ea typeface="游ゴシック"/>
                <a:cs typeface="游ゴシック"/>
              </a:rPr>
              <a:t>2</a:t>
            </a:r>
            <a:r>
              <a:rPr kumimoji="0" lang="ja-JP" altLang="en-US" sz="1200" b="1">
                <a:latin typeface="Gill Sans MT" pitchFamily="34" charset="0"/>
                <a:ea typeface="游ゴシック"/>
                <a:cs typeface="游ゴシック"/>
              </a:rPr>
              <a:t>号館</a:t>
            </a:r>
            <a:endParaRPr kumimoji="0" lang="en-US" altLang="ja-JP" sz="1200" b="1">
              <a:latin typeface="Gill Sans MT" pitchFamily="34" charset="0"/>
              <a:ea typeface="游ゴシック"/>
              <a:cs typeface="游ゴシック"/>
            </a:endParaRPr>
          </a:p>
          <a:p>
            <a:r>
              <a:rPr lang="ja-JP" altLang="en-US" sz="1200" b="1">
                <a:latin typeface="Gill Sans MT" pitchFamily="34" charset="0"/>
                <a:ea typeface="游ゴシック"/>
                <a:cs typeface="游ゴシック"/>
              </a:rPr>
              <a:t>日田市清岸寺町（シュープラザ裏）</a:t>
            </a:r>
            <a:endParaRPr lang="en-US" altLang="ja-JP" sz="1200" b="1">
              <a:latin typeface="Gill Sans MT" pitchFamily="34" charset="0"/>
              <a:ea typeface="游ゴシック"/>
              <a:cs typeface="游ゴシック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ギャラリー">
  <a:themeElements>
    <a:clrScheme name="黄緑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ギャラリー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ギャラリー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TM10001114[[fn=ギャラリー]]</Template>
  <TotalTime>837</TotalTime>
  <Words>818</Words>
  <Application>Microsoft Office PowerPoint</Application>
  <PresentationFormat>A4 210 x 297 mm</PresentationFormat>
  <Paragraphs>48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デザイン テンプレート</vt:lpstr>
      </vt:variant>
      <vt:variant>
        <vt:i4>11</vt:i4>
      </vt:variant>
      <vt:variant>
        <vt:lpstr>スライド タイトル</vt:lpstr>
      </vt:variant>
      <vt:variant>
        <vt:i4>2</vt:i4>
      </vt:variant>
    </vt:vector>
  </HeadingPairs>
  <TitlesOfParts>
    <vt:vector size="20" baseType="lpstr">
      <vt:lpstr>Arial</vt:lpstr>
      <vt:lpstr>ＭＳ Ｐゴシック</vt:lpstr>
      <vt:lpstr>Gill Sans MT</vt:lpstr>
      <vt:lpstr>游ゴシック</vt:lpstr>
      <vt:lpstr>AR P宋朝体M</vt:lpstr>
      <vt:lpstr>AR行書体B</vt:lpstr>
      <vt:lpstr>Noto Sans JP</vt:lpstr>
      <vt:lpstr>ギャラリー</vt:lpstr>
      <vt:lpstr>ギャラリー</vt:lpstr>
      <vt:lpstr>ギャラリー</vt:lpstr>
      <vt:lpstr>ギャラリー</vt:lpstr>
      <vt:lpstr>ギャラリー</vt:lpstr>
      <vt:lpstr>ギャラリー</vt:lpstr>
      <vt:lpstr>ギャラリー</vt:lpstr>
      <vt:lpstr>ギャラリー</vt:lpstr>
      <vt:lpstr>ギャラリー</vt:lpstr>
      <vt:lpstr>ギャラリー</vt:lpstr>
      <vt:lpstr>ギャラリー</vt:lpstr>
      <vt:lpstr>スライド 1</vt:lpstr>
      <vt:lpstr>スライド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最新エアコンが衝撃価格！！ エアコン買い替え応援キャンペーン</dc:title>
  <dc:creator>飛田野 聡</dc:creator>
  <cp:lastModifiedBy>mika</cp:lastModifiedBy>
  <cp:revision>56</cp:revision>
  <cp:lastPrinted>2022-09-28T01:05:15Z</cp:lastPrinted>
  <dcterms:created xsi:type="dcterms:W3CDTF">2021-12-02T04:14:09Z</dcterms:created>
  <dcterms:modified xsi:type="dcterms:W3CDTF">2022-09-28T04:43:14Z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0x0101001DFFEC2B8B8304479AD61CF7FF1CD9EE</vt:lpwstr>
  </property>
  <property fmtid="{D5CDD505-2E9C-101B-9397-08002B2CF9AE}" pid="3" name="lcf76f155ced4ddcb4097134ff3c332f">
    <vt:lpwstr/>
  </property>
</Properties>
</file>