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6858000" cy="9906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808"/>
    <a:srgbClr val="A24A0E"/>
    <a:srgbClr val="51515F"/>
    <a:srgbClr val="271203"/>
    <a:srgbClr val="DC9506"/>
    <a:srgbClr val="DF792D"/>
    <a:srgbClr val="EA6B14"/>
    <a:srgbClr val="ED7E33"/>
    <a:srgbClr val="EF8B47"/>
    <a:srgbClr val="F8A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3" autoAdjust="0"/>
  </p:normalViewPr>
  <p:slideViewPr>
    <p:cSldViewPr snapToGrid="0">
      <p:cViewPr varScale="1">
        <p:scale>
          <a:sx n="56" d="100"/>
          <a:sy n="56" d="100"/>
        </p:scale>
        <p:origin x="26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87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3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30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748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565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1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638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0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1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89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23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2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21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79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07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D25-40D5-40D4-AC5D-B22DB65F07FD}" type="datetimeFigureOut">
              <a:rPr kumimoji="1" lang="ja-JP" altLang="en-US" smtClean="0"/>
              <a:t>2022/9/28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BD7956A-95C2-4944-855F-FD1EEE188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45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DC79EE-DC31-A2DD-3894-480BE5BAC42D}"/>
              </a:ext>
            </a:extLst>
          </p:cNvPr>
          <p:cNvSpPr/>
          <p:nvPr/>
        </p:nvSpPr>
        <p:spPr>
          <a:xfrm>
            <a:off x="522319" y="590423"/>
            <a:ext cx="5998025" cy="81362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A55620C-4CE4-9123-7CEC-6D46A100A369}"/>
              </a:ext>
            </a:extLst>
          </p:cNvPr>
          <p:cNvSpPr/>
          <p:nvPr/>
        </p:nvSpPr>
        <p:spPr>
          <a:xfrm>
            <a:off x="0" y="4090780"/>
            <a:ext cx="6877878" cy="1011141"/>
          </a:xfrm>
          <a:prstGeom prst="rect">
            <a:avLst/>
          </a:prstGeom>
          <a:solidFill>
            <a:srgbClr val="F8A90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吹き出し: 四角形 31">
            <a:extLst>
              <a:ext uri="{FF2B5EF4-FFF2-40B4-BE49-F238E27FC236}">
                <a16:creationId xmlns:a16="http://schemas.microsoft.com/office/drawing/2014/main" id="{2EC9A8DA-EA6C-12CD-3E15-B2FC5F1B5186}"/>
              </a:ext>
            </a:extLst>
          </p:cNvPr>
          <p:cNvSpPr/>
          <p:nvPr/>
        </p:nvSpPr>
        <p:spPr>
          <a:xfrm>
            <a:off x="3574802" y="3006663"/>
            <a:ext cx="2902634" cy="1175788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67EBCB31-B870-D9A3-82B1-998DC18E886C}"/>
              </a:ext>
            </a:extLst>
          </p:cNvPr>
          <p:cNvSpPr/>
          <p:nvPr/>
        </p:nvSpPr>
        <p:spPr>
          <a:xfrm>
            <a:off x="3552157" y="1667383"/>
            <a:ext cx="2925279" cy="1140569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38D2523F-37D5-2565-3CDD-C1A2D301A1F5}"/>
              </a:ext>
            </a:extLst>
          </p:cNvPr>
          <p:cNvSpPr/>
          <p:nvPr/>
        </p:nvSpPr>
        <p:spPr>
          <a:xfrm>
            <a:off x="300524" y="1885327"/>
            <a:ext cx="2999219" cy="2020147"/>
          </a:xfrm>
          <a:prstGeom prst="wedgeRect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WordArt 19"/>
          <p:cNvSpPr>
            <a:spLocks noChangeArrowheads="1" noChangeShapeType="1" noTextEdit="1"/>
          </p:cNvSpPr>
          <p:nvPr/>
        </p:nvSpPr>
        <p:spPr bwMode="auto">
          <a:xfrm>
            <a:off x="2197839" y="4525860"/>
            <a:ext cx="161925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5875">
                <a:solidFill>
                  <a:srgbClr val="1F497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ja-JP" altLang="en-US" sz="1200" b="1" kern="10" spc="0" dirty="0">
              <a:ln>
                <a:noFill/>
              </a:ln>
              <a:solidFill>
                <a:srgbClr val="FFFFFF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WordArt 28"/>
          <p:cNvSpPr>
            <a:spLocks noChangeArrowheads="1" noChangeShapeType="1" noTextEdit="1"/>
          </p:cNvSpPr>
          <p:nvPr/>
        </p:nvSpPr>
        <p:spPr bwMode="auto">
          <a:xfrm>
            <a:off x="435714" y="5402160"/>
            <a:ext cx="9525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5875" algn="ctr">
                <a:solidFill>
                  <a:srgbClr val="1F497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altLang="ja-JP" sz="1200" b="1" kern="10" spc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endParaRPr lang="ja-JP" altLang="en-US" sz="1200" b="1" kern="10" spc="0">
              <a:ln>
                <a:noFill/>
              </a:ln>
              <a:solidFill>
                <a:srgbClr val="FFFFFF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Rectangle 52"/>
          <p:cNvSpPr>
            <a:spLocks noChangeArrowheads="1"/>
          </p:cNvSpPr>
          <p:nvPr/>
        </p:nvSpPr>
        <p:spPr bwMode="auto">
          <a:xfrm>
            <a:off x="27296" y="8985234"/>
            <a:ext cx="6804000" cy="864000"/>
          </a:xfrm>
          <a:prstGeom prst="rect">
            <a:avLst/>
          </a:prstGeom>
          <a:noFill/>
          <a:ln w="19050" algn="ctr">
            <a:solidFill>
              <a:srgbClr val="A24A0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4" name="Group 59"/>
          <p:cNvGrpSpPr>
            <a:grpSpLocks/>
          </p:cNvGrpSpPr>
          <p:nvPr/>
        </p:nvGrpSpPr>
        <p:grpSpPr bwMode="auto">
          <a:xfrm>
            <a:off x="0" y="8222199"/>
            <a:ext cx="6858000" cy="473603"/>
            <a:chOff x="106483475" y="114518725"/>
            <a:chExt cx="7366000" cy="469900"/>
          </a:xfrm>
        </p:grpSpPr>
        <p:sp>
          <p:nvSpPr>
            <p:cNvPr id="45" name="Rectangle 60"/>
            <p:cNvSpPr>
              <a:spLocks noChangeArrowheads="1"/>
            </p:cNvSpPr>
            <p:nvPr/>
          </p:nvSpPr>
          <p:spPr bwMode="auto">
            <a:xfrm>
              <a:off x="106483475" y="114518725"/>
              <a:ext cx="7366000" cy="469900"/>
            </a:xfrm>
            <a:prstGeom prst="rect">
              <a:avLst/>
            </a:prstGeom>
            <a:solidFill>
              <a:srgbClr val="FFFFFF"/>
            </a:solidFill>
            <a:ln w="6350" algn="ctr">
              <a:solidFill>
                <a:srgbClr val="A24A0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100">
                <a:solidFill>
                  <a:srgbClr val="FF5050"/>
                </a:solidFill>
              </a:endParaRPr>
            </a:p>
          </p:txBody>
        </p:sp>
        <p:sp>
          <p:nvSpPr>
            <p:cNvPr id="46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106953550" y="114673487"/>
              <a:ext cx="6746650" cy="146150"/>
            </a:xfrm>
            <a:prstGeom prst="rect">
              <a:avLst/>
            </a:prstGeom>
            <a:ln w="6350" algn="ctr">
              <a:solidFill>
                <a:srgbClr val="D8D8D8"/>
              </a:solidFill>
              <a:round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2000" kern="10" spc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お申込は下記まで、お電話にてお願い致します。なお、お申込みの際ご希望時間・ご参加人数をお知らせください。</a:t>
              </a:r>
            </a:p>
          </p:txBody>
        </p:sp>
        <p:pic>
          <p:nvPicPr>
            <p:cNvPr id="1086" name="Picture 62" descr="é¢é£ç»å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90000" y="114542587"/>
              <a:ext cx="425450" cy="42545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7" name="WordArt 63"/>
          <p:cNvSpPr>
            <a:spLocks noChangeArrowheads="1" noChangeShapeType="1" noTextEdit="1"/>
          </p:cNvSpPr>
          <p:nvPr/>
        </p:nvSpPr>
        <p:spPr bwMode="auto">
          <a:xfrm>
            <a:off x="202824" y="8746855"/>
            <a:ext cx="1538287" cy="187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6350" algn="ctr">
                <a:solidFill>
                  <a:srgbClr val="D8D8D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1000" b="1" kern="10" spc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 お問合せ・お申込み ■</a:t>
            </a: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4237025" y="5400004"/>
            <a:ext cx="1775585" cy="35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dirty="0">
                <a:solidFill>
                  <a:srgbClr val="A24A0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お問合せください</a:t>
            </a:r>
            <a:endParaRPr kumimoji="0" lang="ja-JP" altLang="ja-JP" sz="900" b="0" i="0" u="none" strike="noStrike" cap="none" normalizeH="0" baseline="0" dirty="0">
              <a:ln>
                <a:noFill/>
              </a:ln>
              <a:solidFill>
                <a:srgbClr val="A24A0E"/>
              </a:solidFill>
              <a:effectLst/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51" name="Text Box 67"/>
          <p:cNvSpPr txBox="1">
            <a:spLocks noChangeArrowheads="1"/>
          </p:cNvSpPr>
          <p:nvPr/>
        </p:nvSpPr>
        <p:spPr bwMode="auto">
          <a:xfrm>
            <a:off x="4295148" y="5714627"/>
            <a:ext cx="1959424" cy="32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10</a:t>
            </a:r>
            <a:r>
              <a:rPr kumimoji="0" lang="ja-JP" altLang="ja-JP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時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00</a:t>
            </a:r>
            <a:r>
              <a:rPr kumimoji="0" lang="ja-JP" altLang="ja-JP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分</a:t>
            </a:r>
            <a:r>
              <a:rPr kumimoji="0" lang="ja-JP" altLang="en-US" sz="1100" b="1" dirty="0">
                <a:solidFill>
                  <a:srgbClr val="A24A0E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～</a:t>
            </a:r>
            <a:r>
              <a:rPr kumimoji="0" lang="en-US" altLang="ja-JP" sz="1100" b="1" dirty="0">
                <a:solidFill>
                  <a:srgbClr val="A24A0E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16</a:t>
            </a:r>
            <a:r>
              <a:rPr kumimoji="0" lang="ja-JP" altLang="ja-JP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時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00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分</a:t>
            </a:r>
            <a:endParaRPr kumimoji="0" lang="ja-JP" altLang="ja-JP" sz="1100" b="1" i="0" u="none" strike="noStrike" cap="none" normalizeH="0" baseline="0" dirty="0">
              <a:ln>
                <a:noFill/>
              </a:ln>
              <a:solidFill>
                <a:srgbClr val="A24A0E"/>
              </a:solidFill>
              <a:effectLst/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122055" y="9025774"/>
            <a:ext cx="237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ホームページはこちら→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72296" y="568907"/>
            <a:ext cx="6328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A24A0E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秋の</a:t>
            </a:r>
            <a:r>
              <a:rPr kumimoji="1" lang="ja-JP" altLang="en-US" sz="3200" b="1" dirty="0">
                <a:solidFill>
                  <a:srgbClr val="A24A0E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家づくり相談会</a:t>
            </a:r>
            <a:endParaRPr kumimoji="1" lang="en-US" altLang="ja-JP" sz="3200" b="1" dirty="0">
              <a:solidFill>
                <a:srgbClr val="A24A0E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9878" y="-171"/>
            <a:ext cx="6877878" cy="185005"/>
          </a:xfrm>
          <a:prstGeom prst="rect">
            <a:avLst/>
          </a:prstGeom>
          <a:solidFill>
            <a:srgbClr val="F8A90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201580" y="5169378"/>
            <a:ext cx="593214" cy="216206"/>
          </a:xfrm>
          <a:prstGeom prst="roundRect">
            <a:avLst>
              <a:gd name="adj" fmla="val 50000"/>
            </a:avLst>
          </a:prstGeom>
          <a:solidFill>
            <a:srgbClr val="DC9506"/>
          </a:solidFill>
          <a:ln>
            <a:solidFill>
              <a:srgbClr val="F8A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日時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4215228" y="6107511"/>
            <a:ext cx="593214" cy="198161"/>
          </a:xfrm>
          <a:prstGeom prst="roundRect">
            <a:avLst>
              <a:gd name="adj" fmla="val 50000"/>
            </a:avLst>
          </a:prstGeom>
          <a:solidFill>
            <a:srgbClr val="DC9506"/>
          </a:solidFill>
          <a:ln>
            <a:solidFill>
              <a:srgbClr val="F8A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明朝E" panose="02020909000000000000" pitchFamily="17" charset="-128"/>
                <a:ea typeface="HG明朝E" panose="02020909000000000000" pitchFamily="17" charset="-128"/>
              </a:rPr>
              <a:t>会場</a:t>
            </a:r>
            <a:endParaRPr kumimoji="1" lang="ja-JP" altLang="en-US" sz="12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0662" y="1484942"/>
            <a:ext cx="2844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27120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＜相談会のポイント＞</a:t>
            </a: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BD1B050F-2F19-BEE8-C20F-FBAE669C13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510" y="9037043"/>
            <a:ext cx="795647" cy="795647"/>
          </a:xfrm>
          <a:prstGeom prst="rect">
            <a:avLst/>
          </a:prstGeom>
        </p:spPr>
      </p:pic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3F2ADBF9-FE6F-16F8-AFB1-3B65761A1C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98" y="8975654"/>
            <a:ext cx="2056382" cy="452042"/>
          </a:xfrm>
          <a:prstGeom prst="rect">
            <a:avLst/>
          </a:prstGeom>
        </p:spPr>
      </p:pic>
      <p:sp>
        <p:nvSpPr>
          <p:cNvPr id="12" name="テキスト ボックス 21">
            <a:extLst>
              <a:ext uri="{FF2B5EF4-FFF2-40B4-BE49-F238E27FC236}">
                <a16:creationId xmlns:a16="http://schemas.microsoft.com/office/drawing/2014/main" id="{F2798E60-D4C9-3479-CC3F-C9626C2D4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23" y="9347412"/>
            <a:ext cx="33992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100" b="1" dirty="0">
                <a:latin typeface="Gill Sans MT" pitchFamily="34" charset="0"/>
                <a:ea typeface="游ゴシック"/>
                <a:cs typeface="游ゴシック"/>
              </a:rPr>
              <a:t>〒</a:t>
            </a:r>
            <a:r>
              <a:rPr lang="en-US" altLang="ja-JP" sz="1100" b="1" dirty="0">
                <a:latin typeface="Gill Sans MT" pitchFamily="34" charset="0"/>
                <a:ea typeface="游ゴシック"/>
                <a:cs typeface="游ゴシック"/>
              </a:rPr>
              <a:t>877-0062</a:t>
            </a:r>
            <a:r>
              <a:rPr lang="ja-JP" altLang="en-US" sz="1100" b="1" dirty="0">
                <a:latin typeface="Gill Sans MT" pitchFamily="34" charset="0"/>
                <a:ea typeface="游ゴシック"/>
                <a:cs typeface="游ゴシック"/>
              </a:rPr>
              <a:t>　大分県日田市上野</a:t>
            </a:r>
            <a:r>
              <a:rPr lang="en-US" altLang="ja-JP" sz="1100" b="1" dirty="0">
                <a:latin typeface="Gill Sans MT" pitchFamily="34" charset="0"/>
                <a:ea typeface="游ゴシック"/>
                <a:cs typeface="游ゴシック"/>
              </a:rPr>
              <a:t>614</a:t>
            </a:r>
            <a:r>
              <a:rPr lang="ja-JP" altLang="en-US" sz="1100" b="1" dirty="0">
                <a:latin typeface="Gill Sans MT" pitchFamily="34" charset="0"/>
                <a:ea typeface="游ゴシック"/>
                <a:cs typeface="游ゴシック"/>
              </a:rPr>
              <a:t>番地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2B04AD-911D-00EF-591C-9995CB9AE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23" y="9514948"/>
            <a:ext cx="46272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b="1" dirty="0">
                <a:latin typeface="Gill Sans MT" pitchFamily="34" charset="0"/>
                <a:ea typeface="游ゴシック"/>
                <a:cs typeface="游ゴシック"/>
              </a:rPr>
              <a:t>TEL</a:t>
            </a:r>
            <a:r>
              <a:rPr kumimoji="0" lang="ja-JP" altLang="en-US" b="1" dirty="0">
                <a:latin typeface="Gill Sans MT" pitchFamily="34" charset="0"/>
                <a:ea typeface="游ゴシック"/>
                <a:cs typeface="游ゴシック"/>
              </a:rPr>
              <a:t>　</a:t>
            </a:r>
            <a:r>
              <a:rPr kumimoji="0" lang="en-US" altLang="ja-JP" b="1" dirty="0">
                <a:solidFill>
                  <a:srgbClr val="FF0000"/>
                </a:solidFill>
                <a:latin typeface="Gill Sans MT" pitchFamily="34" charset="0"/>
                <a:ea typeface="游ゴシック"/>
                <a:cs typeface="游ゴシック"/>
              </a:rPr>
              <a:t>0120-131-478   </a:t>
            </a:r>
            <a:r>
              <a:rPr kumimoji="0" lang="ja-JP" alt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游ゴシック"/>
                <a:cs typeface="游ゴシック"/>
              </a:rPr>
              <a:t>担当：梶原</a:t>
            </a:r>
            <a:r>
              <a:rPr kumimoji="0" lang="ja-JP" altLang="en-US" sz="1100" b="1" dirty="0">
                <a:solidFill>
                  <a:srgbClr val="FF0000"/>
                </a:solidFill>
                <a:latin typeface="Gill Sans MT" pitchFamily="34" charset="0"/>
                <a:ea typeface="游ゴシック"/>
                <a:cs typeface="游ゴシック"/>
              </a:rPr>
              <a:t>（</a:t>
            </a:r>
            <a:r>
              <a:rPr kumimoji="0" lang="en-US" altLang="ja-JP" sz="1100" b="1" dirty="0">
                <a:solidFill>
                  <a:srgbClr val="FF0000"/>
                </a:solidFill>
                <a:latin typeface="Gill Sans MT" pitchFamily="34" charset="0"/>
                <a:ea typeface="游ゴシック"/>
                <a:cs typeface="游ゴシック"/>
              </a:rPr>
              <a:t>080-2391-7628</a:t>
            </a:r>
            <a:r>
              <a:rPr kumimoji="0" lang="ja-JP" altLang="en-US" sz="1100" b="1" dirty="0">
                <a:solidFill>
                  <a:srgbClr val="FF0000"/>
                </a:solidFill>
                <a:latin typeface="Gill Sans MT" pitchFamily="34" charset="0"/>
                <a:ea typeface="游ゴシック"/>
                <a:cs typeface="游ゴシック"/>
              </a:rPr>
              <a:t>）</a:t>
            </a:r>
            <a:endParaRPr kumimoji="0" lang="en-US" altLang="ja-JP" sz="1100" b="1" dirty="0">
              <a:solidFill>
                <a:srgbClr val="FF0000"/>
              </a:solidFill>
              <a:latin typeface="Gill Sans MT" pitchFamily="34" charset="0"/>
              <a:ea typeface="游ゴシック"/>
              <a:cs typeface="游ゴシック"/>
            </a:endParaRPr>
          </a:p>
        </p:txBody>
      </p:sp>
      <p:sp>
        <p:nvSpPr>
          <p:cNvPr id="15" name="テキスト ボックス 22">
            <a:extLst>
              <a:ext uri="{FF2B5EF4-FFF2-40B4-BE49-F238E27FC236}">
                <a16:creationId xmlns:a16="http://schemas.microsoft.com/office/drawing/2014/main" id="{3E12D241-2237-920E-5A3E-FCAF484E3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612" y="9330028"/>
            <a:ext cx="33051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1100" b="1" dirty="0">
                <a:latin typeface="Gill Sans MT" pitchFamily="34" charset="0"/>
                <a:ea typeface="游ゴシック"/>
                <a:cs typeface="游ゴシック"/>
              </a:rPr>
              <a:t>https://www.Kawahara-home.com</a:t>
            </a:r>
            <a:endParaRPr lang="en-US" altLang="ja-JP" sz="1100" b="1" dirty="0">
              <a:latin typeface="Gill Sans MT" pitchFamily="34" charset="0"/>
              <a:ea typeface="游ゴシック"/>
              <a:cs typeface="游ゴシック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9C3300-8554-BAA6-F72D-2CB43AC3E945}"/>
              </a:ext>
            </a:extLst>
          </p:cNvPr>
          <p:cNvSpPr txBox="1"/>
          <p:nvPr/>
        </p:nvSpPr>
        <p:spPr>
          <a:xfrm>
            <a:off x="794543" y="263099"/>
            <a:ext cx="54206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b="1" dirty="0">
                <a:solidFill>
                  <a:srgbClr val="A24A0E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～　間取り・動線・土地の探し方・お金の話　～</a:t>
            </a:r>
            <a:endParaRPr kumimoji="1" lang="en-US" altLang="ja-JP" sz="1500" b="1" dirty="0">
              <a:solidFill>
                <a:srgbClr val="A24A0E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26AA3DF-ED92-38FD-D2C8-F5CDE5C67B53}"/>
              </a:ext>
            </a:extLst>
          </p:cNvPr>
          <p:cNvSpPr txBox="1"/>
          <p:nvPr/>
        </p:nvSpPr>
        <p:spPr>
          <a:xfrm>
            <a:off x="800011" y="1080882"/>
            <a:ext cx="54206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b="1" dirty="0">
                <a:solidFill>
                  <a:srgbClr val="FF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建築士に相談してスッキリ！！</a:t>
            </a:r>
            <a:endParaRPr kumimoji="1" lang="en-US" altLang="ja-JP" sz="1500" b="1" dirty="0">
              <a:solidFill>
                <a:srgbClr val="FF000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18E39C5-9545-73EE-539E-C60F3A4FBABB}"/>
              </a:ext>
            </a:extLst>
          </p:cNvPr>
          <p:cNvSpPr txBox="1"/>
          <p:nvPr/>
        </p:nvSpPr>
        <p:spPr>
          <a:xfrm>
            <a:off x="305714" y="1956067"/>
            <a:ext cx="2973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rgbClr val="27120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おうちの話　～</a:t>
            </a:r>
            <a:endParaRPr lang="en-US" altLang="ja-JP" sz="900" b="1" dirty="0">
              <a:solidFill>
                <a:srgbClr val="2712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b="1" dirty="0">
              <a:solidFill>
                <a:srgbClr val="2712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検討している土地があるけど、どんな家が建てられる？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家事動線が良い家にしたい。間取りの相談がしたい。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ペットと一緒に暮らす家づくりで注意することは？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風水を考えての家づくりのポイントは？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住んでからの維持管理（メンテナンス）はどれくらい掛かるの？　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住みやすい家ってどういう間取り？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DB574D4-F4CD-48C2-0FB4-3B9726A15C53}"/>
              </a:ext>
            </a:extLst>
          </p:cNvPr>
          <p:cNvSpPr txBox="1"/>
          <p:nvPr/>
        </p:nvSpPr>
        <p:spPr>
          <a:xfrm>
            <a:off x="3602612" y="1685334"/>
            <a:ext cx="2529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rgbClr val="27120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お金の話　～</a:t>
            </a:r>
            <a:endParaRPr lang="en-US" altLang="ja-JP" sz="900" b="1" dirty="0">
              <a:solidFill>
                <a:srgbClr val="2712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b="1" dirty="0">
              <a:solidFill>
                <a:srgbClr val="2712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家を建てるのにどれくらいお金がかかるの？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建てた後にかかる費用って何があるの？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いつ建てるのがお得なの？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借入する銀行はどこがいいの？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6" name="Picture 14" descr="OnlineLabels Clip Art - Perplexed Female (#14)">
            <a:extLst>
              <a:ext uri="{FF2B5EF4-FFF2-40B4-BE49-F238E27FC236}">
                <a16:creationId xmlns:a16="http://schemas.microsoft.com/office/drawing/2014/main" id="{32F618B5-FF11-6AB5-55AD-C620F085C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3585">
            <a:off x="5753360" y="3777009"/>
            <a:ext cx="757011" cy="13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197E806-31A9-A91B-6604-BFF16133F1CE}"/>
              </a:ext>
            </a:extLst>
          </p:cNvPr>
          <p:cNvSpPr txBox="1"/>
          <p:nvPr/>
        </p:nvSpPr>
        <p:spPr>
          <a:xfrm>
            <a:off x="-221077" y="5197310"/>
            <a:ext cx="44994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整理収納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相談会も同時開催</a:t>
            </a:r>
            <a:endParaRPr kumimoji="1" lang="en-US" altLang="ja-JP" b="1" dirty="0">
              <a:solidFill>
                <a:schemeClr val="accent1">
                  <a:lumMod val="75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C9DE1CE-ED07-1634-AEFD-D5397908E040}"/>
              </a:ext>
            </a:extLst>
          </p:cNvPr>
          <p:cNvSpPr txBox="1"/>
          <p:nvPr/>
        </p:nvSpPr>
        <p:spPr>
          <a:xfrm>
            <a:off x="491596" y="4522407"/>
            <a:ext cx="5762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glow rad="165100">
                    <a:schemeClr val="accent2">
                      <a:lumMod val="50000"/>
                      <a:alpha val="40000"/>
                    </a:schemeClr>
                  </a:glo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建築士に相談してスッキリしましょう。相談は無料です。</a:t>
            </a:r>
            <a:endParaRPr kumimoji="1" lang="en-US" altLang="ja-JP" sz="1200" b="1" dirty="0">
              <a:solidFill>
                <a:schemeClr val="bg1"/>
              </a:solidFill>
              <a:effectLst>
                <a:glow rad="165100">
                  <a:schemeClr val="accent2">
                    <a:lumMod val="50000"/>
                    <a:alpha val="40000"/>
                  </a:schemeClr>
                </a:glo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glow rad="165100">
                    <a:schemeClr val="accent2">
                      <a:lumMod val="50000"/>
                      <a:alpha val="40000"/>
                    </a:schemeClr>
                  </a:glo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今すぐに建てない方でも相談可能です。</a:t>
            </a:r>
            <a:endParaRPr kumimoji="1" lang="en-US" altLang="ja-JP" sz="1200" b="1" dirty="0">
              <a:solidFill>
                <a:schemeClr val="bg1"/>
              </a:solidFill>
              <a:effectLst>
                <a:glow rad="165100">
                  <a:schemeClr val="accent2">
                    <a:lumMod val="50000"/>
                    <a:alpha val="40000"/>
                  </a:schemeClr>
                </a:glo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6961" y="4249667"/>
            <a:ext cx="54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glow rad="165100">
                    <a:schemeClr val="accent2">
                      <a:lumMod val="50000"/>
                      <a:alpha val="40000"/>
                    </a:schemeClr>
                  </a:glo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～　今後家づくりをご検討される皆様へ　～</a:t>
            </a:r>
            <a:endParaRPr kumimoji="1" lang="en-US" altLang="ja-JP" sz="1200" b="1" dirty="0">
              <a:solidFill>
                <a:schemeClr val="bg1"/>
              </a:solidFill>
              <a:effectLst>
                <a:glow rad="165100">
                  <a:schemeClr val="accent2">
                    <a:lumMod val="50000"/>
                    <a:alpha val="40000"/>
                  </a:schemeClr>
                </a:glo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C533F18-215D-C894-6918-A738FF7B6947}"/>
              </a:ext>
            </a:extLst>
          </p:cNvPr>
          <p:cNvSpPr txBox="1"/>
          <p:nvPr/>
        </p:nvSpPr>
        <p:spPr>
          <a:xfrm>
            <a:off x="3573797" y="3027587"/>
            <a:ext cx="26687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rgbClr val="27120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土地の話　～</a:t>
            </a:r>
            <a:endParaRPr lang="en-US" altLang="ja-JP" sz="900" b="1" dirty="0">
              <a:solidFill>
                <a:srgbClr val="2712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b="1" dirty="0">
              <a:solidFill>
                <a:srgbClr val="2712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上手な土地の探し方を教えて！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子供が小学校にあがる前に建てたいけど、いつまでに何をすればいいの？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　安い土地を購入する際に何に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b="1" dirty="0">
                <a:solidFill>
                  <a:srgbClr val="51515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注意したらいいの？</a:t>
            </a:r>
            <a:endParaRPr lang="en-US" altLang="ja-JP" sz="900" b="1" dirty="0">
              <a:solidFill>
                <a:srgbClr val="51515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2" name="図 41" descr="木製床と白い壁がある部屋&#10;&#10;中程度の精度で自動的に生成された説明">
            <a:extLst>
              <a:ext uri="{FF2B5EF4-FFF2-40B4-BE49-F238E27FC236}">
                <a16:creationId xmlns:a16="http://schemas.microsoft.com/office/drawing/2014/main" id="{A8B5BC99-C472-1863-FFCB-6DA0FFE628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99" y="5667755"/>
            <a:ext cx="3793377" cy="2528917"/>
          </a:xfrm>
          <a:prstGeom prst="rect">
            <a:avLst/>
          </a:prstGeom>
        </p:spPr>
      </p:pic>
      <p:sp>
        <p:nvSpPr>
          <p:cNvPr id="31" name="Text Box 67">
            <a:extLst>
              <a:ext uri="{FF2B5EF4-FFF2-40B4-BE49-F238E27FC236}">
                <a16:creationId xmlns:a16="http://schemas.microsoft.com/office/drawing/2014/main" id="{C73AED99-6214-B70C-B76F-4D703F23B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775" y="6352827"/>
            <a:ext cx="2425512" cy="25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A24A0E"/>
                </a:solidFill>
                <a:effectLst/>
                <a:latin typeface="HG明朝E" panose="02020909000000000000" pitchFamily="17" charset="-128"/>
                <a:ea typeface="HG明朝E" panose="02020909000000000000" pitchFamily="17" charset="-128"/>
              </a:rPr>
              <a:t>カワハラホーム　渡里モデルハウス</a:t>
            </a:r>
            <a:endParaRPr kumimoji="0" lang="ja-JP" altLang="ja-JP" sz="1100" b="1" i="0" u="none" strike="noStrike" cap="none" normalizeH="0" baseline="0" dirty="0">
              <a:ln>
                <a:noFill/>
              </a:ln>
              <a:solidFill>
                <a:srgbClr val="A24A0E"/>
              </a:solidFill>
              <a:effectLst/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441C01B-E65D-5E55-58B1-20A4CBA80406}"/>
              </a:ext>
            </a:extLst>
          </p:cNvPr>
          <p:cNvSpPr txBox="1"/>
          <p:nvPr/>
        </p:nvSpPr>
        <p:spPr>
          <a:xfrm>
            <a:off x="419317" y="5824336"/>
            <a:ext cx="312589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rgbClr val="271203"/>
                </a:solidFill>
                <a:latin typeface="+mj-ea"/>
                <a:ea typeface="+mj-ea"/>
              </a:rPr>
              <a:t>片付けが出来ないのには理由があります！</a:t>
            </a:r>
            <a:endParaRPr lang="en-US" altLang="ja-JP" sz="900" b="1" dirty="0">
              <a:solidFill>
                <a:srgbClr val="271203"/>
              </a:solidFill>
              <a:latin typeface="+mj-ea"/>
              <a:ea typeface="+mj-ea"/>
            </a:endParaRPr>
          </a:p>
          <a:p>
            <a:r>
              <a:rPr lang="ja-JP" altLang="en-US" sz="900" b="1" dirty="0">
                <a:solidFill>
                  <a:srgbClr val="271203"/>
                </a:solidFill>
                <a:latin typeface="+mj-ea"/>
                <a:ea typeface="+mj-ea"/>
              </a:rPr>
              <a:t>大事なものを守るために、まずは整理から初めてみましょう。</a:t>
            </a:r>
            <a:r>
              <a:rPr lang="ja-JP" altLang="en-US" sz="900" b="1" u="sng" dirty="0">
                <a:solidFill>
                  <a:srgbClr val="271203"/>
                </a:solidFill>
                <a:latin typeface="+mj-ea"/>
                <a:ea typeface="+mj-ea"/>
              </a:rPr>
              <a:t>相談は無料です。</a:t>
            </a:r>
            <a:endParaRPr lang="en-US" altLang="ja-JP" sz="900" b="1" u="sng" dirty="0">
              <a:solidFill>
                <a:srgbClr val="271203"/>
              </a:solidFill>
              <a:latin typeface="+mj-ea"/>
              <a:ea typeface="+mj-ea"/>
            </a:endParaRPr>
          </a:p>
          <a:p>
            <a:r>
              <a:rPr lang="ja-JP" altLang="en-US" sz="900" b="1" dirty="0">
                <a:solidFill>
                  <a:srgbClr val="271203"/>
                </a:solidFill>
                <a:latin typeface="+mj-ea"/>
                <a:ea typeface="+mj-ea"/>
              </a:rPr>
              <a:t>お悩み箇所の写真があればご用意お願いします。</a:t>
            </a:r>
            <a:endParaRPr lang="en-US" altLang="ja-JP" sz="900" b="1" dirty="0">
              <a:solidFill>
                <a:srgbClr val="271203"/>
              </a:solidFill>
              <a:latin typeface="+mj-ea"/>
              <a:ea typeface="+mj-ea"/>
            </a:endParaRPr>
          </a:p>
          <a:p>
            <a:endParaRPr lang="en-US" altLang="ja-JP" sz="900" b="1" dirty="0">
              <a:solidFill>
                <a:srgbClr val="271203"/>
              </a:solidFill>
              <a:latin typeface="+mj-ea"/>
              <a:ea typeface="+mj-ea"/>
            </a:endParaRPr>
          </a:p>
          <a:p>
            <a:r>
              <a:rPr lang="ja-JP" altLang="en-US" sz="9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ea"/>
                <a:ea typeface="+mj-ea"/>
              </a:rPr>
              <a:t>理想の暮らしに近づくよう、片付けをご一緒に行う</a:t>
            </a:r>
            <a:r>
              <a:rPr lang="ja-JP" alt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訪問サービス</a:t>
            </a:r>
            <a:r>
              <a:rPr lang="ja-JP" altLang="en-US" sz="9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ea"/>
                <a:ea typeface="+mj-ea"/>
              </a:rPr>
              <a:t>も利用可能で</a:t>
            </a:r>
            <a:r>
              <a:rPr lang="ja-JP" altLang="en-US" sz="9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す</a:t>
            </a:r>
            <a:r>
              <a:rPr lang="ja-JP" altLang="en-US" sz="900" b="1" i="0" dirty="0">
                <a:solidFill>
                  <a:schemeClr val="accent1">
                    <a:lumMod val="50000"/>
                  </a:schemeClr>
                </a:solidFill>
                <a:effectLst/>
                <a:latin typeface="+mj-ea"/>
                <a:ea typeface="+mj-ea"/>
              </a:rPr>
              <a:t>。　</a:t>
            </a:r>
            <a:r>
              <a:rPr lang="ja-JP" altLang="en-US" sz="9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+mj-ea"/>
                <a:ea typeface="+mj-ea"/>
              </a:rPr>
              <a:t>別途費用がかかります。</a:t>
            </a:r>
            <a:endParaRPr lang="en-US" altLang="ja-JP" sz="900" b="1" u="sng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endParaRPr lang="en-US" altLang="ja-JP" sz="9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  <a:p>
            <a:endParaRPr lang="en-US" altLang="ja-JP" sz="1100" b="1" dirty="0">
              <a:solidFill>
                <a:srgbClr val="2712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 descr="ダイアグラム&#10;&#10;自動的に生成された説明">
            <a:extLst>
              <a:ext uri="{FF2B5EF4-FFF2-40B4-BE49-F238E27FC236}">
                <a16:creationId xmlns:a16="http://schemas.microsoft.com/office/drawing/2014/main" id="{2DEC6F4F-BA0D-85AC-2D45-451E6AE29C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53" y="6656774"/>
            <a:ext cx="2866355" cy="153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01341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DFFEC2B8B8304479AD61CF7FF1CD9EE" ma:contentTypeVersion="10" ma:contentTypeDescription="新しいドキュメントを作成します。" ma:contentTypeScope="" ma:versionID="40429f1ed6017fe15946e6fc35a65c73">
  <xsd:schema xmlns:xsd="http://www.w3.org/2001/XMLSchema" xmlns:xs="http://www.w3.org/2001/XMLSchema" xmlns:p="http://schemas.microsoft.com/office/2006/metadata/properties" xmlns:ns2="909d4722-e61b-4512-a862-303074d0c58a" xmlns:ns3="b0fcfcd7-4ee4-4b2b-b7b1-79bb140c5f34" targetNamespace="http://schemas.microsoft.com/office/2006/metadata/properties" ma:root="true" ma:fieldsID="2f6f0654b84eb09afa6896ff688acc99" ns2:_="" ns3:_="">
    <xsd:import namespace="909d4722-e61b-4512-a862-303074d0c58a"/>
    <xsd:import namespace="b0fcfcd7-4ee4-4b2b-b7b1-79bb140c5f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d4722-e61b-4512-a862-303074d0c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f80617ea-8e1f-4197-9e96-c156d3c4d9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cfcd7-4ee4-4b2b-b7b1-79bb140c5f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8E1B79-0AD9-443B-977D-B3B8A5F49F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d4722-e61b-4512-a862-303074d0c58a"/>
    <ds:schemaRef ds:uri="b0fcfcd7-4ee4-4b2b-b7b1-79bb140c5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C6706D-E962-44EB-AFF2-38EAD5B97F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</TotalTime>
  <Words>379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HGP創英角ｺﾞｼｯｸUB</vt:lpstr>
      <vt:lpstr>HGS創英角ｺﾞｼｯｸUB</vt:lpstr>
      <vt:lpstr>HG丸ｺﾞｼｯｸM-PRO</vt:lpstr>
      <vt:lpstr>HG明朝E</vt:lpstr>
      <vt:lpstr>ＭＳ Ｐゴシック</vt:lpstr>
      <vt:lpstr>メイリオ</vt:lpstr>
      <vt:lpstr>Arial</vt:lpstr>
      <vt:lpstr>Century Gothic</vt:lpstr>
      <vt:lpstr>Gill Sans MT</vt:lpstr>
      <vt:lpstr>Wingdings 3</vt:lpstr>
      <vt:lpstr>ウィスプ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飛田野 聡</dc:creator>
  <cp:lastModifiedBy>川原崇廣</cp:lastModifiedBy>
  <cp:revision>30</cp:revision>
  <cp:lastPrinted>2022-09-28T09:08:12Z</cp:lastPrinted>
  <dcterms:created xsi:type="dcterms:W3CDTF">2022-03-10T08:19:17Z</dcterms:created>
  <dcterms:modified xsi:type="dcterms:W3CDTF">2022-09-28T09:08:41Z</dcterms:modified>
</cp:coreProperties>
</file>